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9"/>
  </p:notesMasterIdLst>
  <p:handoutMasterIdLst>
    <p:handoutMasterId r:id="rId50"/>
  </p:handoutMasterIdLst>
  <p:sldIdLst>
    <p:sldId id="297" r:id="rId3"/>
    <p:sldId id="553" r:id="rId4"/>
    <p:sldId id="554" r:id="rId5"/>
    <p:sldId id="832" r:id="rId6"/>
    <p:sldId id="844" r:id="rId7"/>
    <p:sldId id="845" r:id="rId8"/>
    <p:sldId id="587" r:id="rId9"/>
    <p:sldId id="557" r:id="rId10"/>
    <p:sldId id="881" r:id="rId11"/>
    <p:sldId id="692" r:id="rId12"/>
    <p:sldId id="408" r:id="rId13"/>
    <p:sldId id="552" r:id="rId14"/>
    <p:sldId id="882" r:id="rId15"/>
    <p:sldId id="883" r:id="rId16"/>
    <p:sldId id="599" r:id="rId17"/>
    <p:sldId id="827" r:id="rId18"/>
    <p:sldId id="548" r:id="rId19"/>
    <p:sldId id="890" r:id="rId20"/>
    <p:sldId id="891" r:id="rId21"/>
    <p:sldId id="892" r:id="rId22"/>
    <p:sldId id="848" r:id="rId23"/>
    <p:sldId id="560" r:id="rId24"/>
    <p:sldId id="561" r:id="rId25"/>
    <p:sldId id="562" r:id="rId26"/>
    <p:sldId id="559" r:id="rId27"/>
    <p:sldId id="563" r:id="rId28"/>
    <p:sldId id="519" r:id="rId29"/>
    <p:sldId id="520" r:id="rId30"/>
    <p:sldId id="565" r:id="rId31"/>
    <p:sldId id="564" r:id="rId32"/>
    <p:sldId id="567" r:id="rId33"/>
    <p:sldId id="828" r:id="rId34"/>
    <p:sldId id="473" r:id="rId35"/>
    <p:sldId id="850" r:id="rId36"/>
    <p:sldId id="523" r:id="rId37"/>
    <p:sldId id="831" r:id="rId38"/>
    <p:sldId id="889" r:id="rId39"/>
    <p:sldId id="572" r:id="rId40"/>
    <p:sldId id="573" r:id="rId41"/>
    <p:sldId id="574" r:id="rId42"/>
    <p:sldId id="577" r:id="rId43"/>
    <p:sldId id="579" r:id="rId44"/>
    <p:sldId id="580" r:id="rId45"/>
    <p:sldId id="581" r:id="rId46"/>
    <p:sldId id="582" r:id="rId47"/>
    <p:sldId id="583" r:id="rId48"/>
  </p:sldIdLst>
  <p:sldSz cx="9144000" cy="5143500" type="screen16x9"/>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9" algn="l" defTabSz="457166" rtl="0" eaLnBrk="1" latinLnBrk="0" hangingPunct="1">
      <a:defRPr sz="1800" kern="1200">
        <a:solidFill>
          <a:schemeClr val="tx1"/>
        </a:solidFill>
        <a:latin typeface="+mn-lt"/>
        <a:ea typeface="+mn-ea"/>
        <a:cs typeface="+mn-cs"/>
      </a:defRPr>
    </a:lvl4pPr>
    <a:lvl5pPr marL="1828666"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8" algn="l" defTabSz="457166" rtl="0" eaLnBrk="1" latinLnBrk="0" hangingPunct="1">
      <a:defRPr sz="1800" kern="1200">
        <a:solidFill>
          <a:schemeClr val="tx1"/>
        </a:solidFill>
        <a:latin typeface="+mn-lt"/>
        <a:ea typeface="+mn-ea"/>
        <a:cs typeface="+mn-cs"/>
      </a:defRPr>
    </a:lvl7pPr>
    <a:lvl8pPr marL="3200165" algn="l" defTabSz="457166" rtl="0" eaLnBrk="1" latinLnBrk="0" hangingPunct="1">
      <a:defRPr sz="1800" kern="1200">
        <a:solidFill>
          <a:schemeClr val="tx1"/>
        </a:solidFill>
        <a:latin typeface="+mn-lt"/>
        <a:ea typeface="+mn-ea"/>
        <a:cs typeface="+mn-cs"/>
      </a:defRPr>
    </a:lvl8pPr>
    <a:lvl9pPr marL="3657331" algn="l" defTabSz="457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C00"/>
    <a:srgbClr val="FF5D00"/>
    <a:srgbClr val="3F80CD"/>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05"/>
    <p:restoredTop sz="77874"/>
  </p:normalViewPr>
  <p:slideViewPr>
    <p:cSldViewPr snapToGrid="0" snapToObjects="1">
      <p:cViewPr varScale="1">
        <p:scale>
          <a:sx n="189" d="100"/>
          <a:sy n="189" d="100"/>
        </p:scale>
        <p:origin x="928"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F71E0-0D53-DC45-B2CB-C90849DC5EA0}"/>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5AE21-28DC-384A-9615-D2A234C1720F}"/>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51727395-C8D8-FC4E-A947-CB2BD1422AA7}" type="datetimeFigureOut">
              <a:rPr lang="en-US" smtClean="0"/>
              <a:t>6/21/23</a:t>
            </a:fld>
            <a:endParaRPr lang="en-US"/>
          </a:p>
        </p:txBody>
      </p:sp>
      <p:sp>
        <p:nvSpPr>
          <p:cNvPr id="4" name="Footer Placeholder 3">
            <a:extLst>
              <a:ext uri="{FF2B5EF4-FFF2-40B4-BE49-F238E27FC236}">
                <a16:creationId xmlns:a16="http://schemas.microsoft.com/office/drawing/2014/main" id="{C80266FC-5661-134A-A28E-52A0750FBAD1}"/>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260C2E-86CE-434C-81DE-82F82C9B8D9C}"/>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CCC4DDE5-AA14-DD42-BEF8-7DF8E3623279}" type="slidenum">
              <a:rPr lang="en-US" smtClean="0"/>
              <a:t>‹#›</a:t>
            </a:fld>
            <a:endParaRPr lang="en-US"/>
          </a:p>
        </p:txBody>
      </p:sp>
    </p:spTree>
    <p:extLst>
      <p:ext uri="{BB962C8B-B14F-4D97-AF65-F5344CB8AC3E}">
        <p14:creationId xmlns:p14="http://schemas.microsoft.com/office/powerpoint/2010/main" val="315763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910927A9-B8DC-384B-BF68-738F1B31EAB2}" type="datetimeFigureOut">
              <a:rPr lang="en-US" smtClean="0"/>
              <a:t>6/21/23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a:defRPr sz="1200"/>
            </a:lvl1pPr>
          </a:lstStyle>
          <a:p>
            <a:fld id="{DB333E9F-084A-8543-BC6F-0AE70009C29B}" type="slidenum">
              <a:rPr lang="en-US" smtClean="0"/>
              <a:t>‹#›</a:t>
            </a:fld>
            <a:endParaRPr lang="en-US"/>
          </a:p>
        </p:txBody>
      </p:sp>
    </p:spTree>
    <p:extLst>
      <p:ext uri="{BB962C8B-B14F-4D97-AF65-F5344CB8AC3E}">
        <p14:creationId xmlns:p14="http://schemas.microsoft.com/office/powerpoint/2010/main" val="1283024862"/>
      </p:ext>
    </p:extLst>
  </p:cSld>
  <p:clrMap bg1="lt1" tx1="dk1" bg2="lt2" tx2="dk2" accent1="accent1" accent2="accent2" accent3="accent3" accent4="accent4" accent5="accent5" accent6="accent6" hlink="hlink" folHlink="folHlink"/>
  <p:notesStyle>
    <a:lvl1pPr marL="0" algn="l" defTabSz="914333" rtl="0" eaLnBrk="1" latinLnBrk="0" hangingPunct="1">
      <a:defRPr sz="1199" kern="1200">
        <a:solidFill>
          <a:schemeClr val="tx1"/>
        </a:solidFill>
        <a:latin typeface="+mn-lt"/>
        <a:ea typeface="+mn-ea"/>
        <a:cs typeface="+mn-cs"/>
      </a:defRPr>
    </a:lvl1pPr>
    <a:lvl2pPr marL="457166" algn="l" defTabSz="914333" rtl="0" eaLnBrk="1" latinLnBrk="0" hangingPunct="1">
      <a:defRPr sz="1199" kern="1200">
        <a:solidFill>
          <a:schemeClr val="tx1"/>
        </a:solidFill>
        <a:latin typeface="+mn-lt"/>
        <a:ea typeface="+mn-ea"/>
        <a:cs typeface="+mn-cs"/>
      </a:defRPr>
    </a:lvl2pPr>
    <a:lvl3pPr marL="914333" algn="l" defTabSz="914333" rtl="0" eaLnBrk="1" latinLnBrk="0" hangingPunct="1">
      <a:defRPr sz="1199" kern="1200">
        <a:solidFill>
          <a:schemeClr val="tx1"/>
        </a:solidFill>
        <a:latin typeface="+mn-lt"/>
        <a:ea typeface="+mn-ea"/>
        <a:cs typeface="+mn-cs"/>
      </a:defRPr>
    </a:lvl3pPr>
    <a:lvl4pPr marL="1371499" algn="l" defTabSz="914333" rtl="0" eaLnBrk="1" latinLnBrk="0" hangingPunct="1">
      <a:defRPr sz="1199" kern="1200">
        <a:solidFill>
          <a:schemeClr val="tx1"/>
        </a:solidFill>
        <a:latin typeface="+mn-lt"/>
        <a:ea typeface="+mn-ea"/>
        <a:cs typeface="+mn-cs"/>
      </a:defRPr>
    </a:lvl4pPr>
    <a:lvl5pPr marL="1828666" algn="l" defTabSz="914333" rtl="0" eaLnBrk="1" latinLnBrk="0" hangingPunct="1">
      <a:defRPr sz="1199" kern="1200">
        <a:solidFill>
          <a:schemeClr val="tx1"/>
        </a:solidFill>
        <a:latin typeface="+mn-lt"/>
        <a:ea typeface="+mn-ea"/>
        <a:cs typeface="+mn-cs"/>
      </a:defRPr>
    </a:lvl5pPr>
    <a:lvl6pPr marL="2285832" algn="l" defTabSz="914333" rtl="0" eaLnBrk="1" latinLnBrk="0" hangingPunct="1">
      <a:defRPr sz="1199" kern="1200">
        <a:solidFill>
          <a:schemeClr val="tx1"/>
        </a:solidFill>
        <a:latin typeface="+mn-lt"/>
        <a:ea typeface="+mn-ea"/>
        <a:cs typeface="+mn-cs"/>
      </a:defRPr>
    </a:lvl6pPr>
    <a:lvl7pPr marL="2742998" algn="l" defTabSz="914333" rtl="0" eaLnBrk="1" latinLnBrk="0" hangingPunct="1">
      <a:defRPr sz="1199" kern="1200">
        <a:solidFill>
          <a:schemeClr val="tx1"/>
        </a:solidFill>
        <a:latin typeface="+mn-lt"/>
        <a:ea typeface="+mn-ea"/>
        <a:cs typeface="+mn-cs"/>
      </a:defRPr>
    </a:lvl7pPr>
    <a:lvl8pPr marL="3200165" algn="l" defTabSz="914333" rtl="0" eaLnBrk="1" latinLnBrk="0" hangingPunct="1">
      <a:defRPr sz="1199" kern="1200">
        <a:solidFill>
          <a:schemeClr val="tx1"/>
        </a:solidFill>
        <a:latin typeface="+mn-lt"/>
        <a:ea typeface="+mn-ea"/>
        <a:cs typeface="+mn-cs"/>
      </a:defRPr>
    </a:lvl8pPr>
    <a:lvl9pPr marL="3657331" algn="l" defTabSz="914333"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3814061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11</a:t>
            </a:fld>
            <a:endParaRPr lang="en-US"/>
          </a:p>
        </p:txBody>
      </p:sp>
    </p:spTree>
    <p:extLst>
      <p:ext uri="{BB962C8B-B14F-4D97-AF65-F5344CB8AC3E}">
        <p14:creationId xmlns:p14="http://schemas.microsoft.com/office/powerpoint/2010/main" val="6921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what is happening here.</a:t>
            </a:r>
          </a:p>
          <a:p>
            <a:endParaRPr lang="en-US" dirty="0"/>
          </a:p>
          <a:p>
            <a:r>
              <a:rPr lang="en-US" dirty="0"/>
              <a:t>How could something like this be used in healthcare?</a:t>
            </a:r>
          </a:p>
          <a:p>
            <a:endParaRPr lang="en-US" dirty="0"/>
          </a:p>
          <a:p>
            <a:r>
              <a:rPr lang="en-US" dirty="0"/>
              <a:t>Query the electronic health record. -&gt; when was the patient first diagnosed with X?</a:t>
            </a:r>
          </a:p>
          <a:p>
            <a:r>
              <a:rPr lang="en-US" dirty="0"/>
              <a:t>When were symptoms / complaints related to Y first documented?</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96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what is happening here.</a:t>
            </a:r>
          </a:p>
          <a:p>
            <a:endParaRPr lang="en-US" dirty="0"/>
          </a:p>
          <a:p>
            <a:r>
              <a:rPr lang="en-US" dirty="0"/>
              <a:t>How could something like this be used in healthcare?</a:t>
            </a:r>
          </a:p>
          <a:p>
            <a:endParaRPr lang="en-US" dirty="0"/>
          </a:p>
          <a:p>
            <a:r>
              <a:rPr lang="en-US" dirty="0"/>
              <a:t>Query the electronic health record. -&gt; when was the patient first diagnosed with X?</a:t>
            </a:r>
          </a:p>
          <a:p>
            <a:r>
              <a:rPr lang="en-US" dirty="0"/>
              <a:t>When were symptoms / complaints related to Y first documented?</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9266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different from what we’re talking about today – more akin to image processing, as the input is an image</a:t>
            </a:r>
          </a:p>
          <a:p>
            <a:r>
              <a:rPr lang="en-US" dirty="0"/>
              <a:t>And we are not going to talk about text generation.</a:t>
            </a:r>
          </a:p>
          <a:p>
            <a:endParaRPr lang="en-US" dirty="0"/>
          </a:p>
          <a:p>
            <a:r>
              <a:rPr lang="en-US" dirty="0"/>
              <a:t>But imagine possibilities here: Think: radiology report</a:t>
            </a:r>
          </a:p>
        </p:txBody>
      </p:sp>
      <p:sp>
        <p:nvSpPr>
          <p:cNvPr id="4" name="Slide Number Placeholder 3"/>
          <p:cNvSpPr>
            <a:spLocks noGrp="1"/>
          </p:cNvSpPr>
          <p:nvPr>
            <p:ph type="sldNum" sz="quarter" idx="5"/>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2537317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different from what we’re talking about today – more akin to image processing, as the input is an image</a:t>
            </a:r>
          </a:p>
          <a:p>
            <a:r>
              <a:rPr lang="en-US" dirty="0"/>
              <a:t>And we are not going to talk about text generation.</a:t>
            </a:r>
          </a:p>
          <a:p>
            <a:endParaRPr lang="en-US" dirty="0"/>
          </a:p>
          <a:p>
            <a:r>
              <a:rPr lang="en-US" dirty="0"/>
              <a:t>But imagine possibilities here: Think: radiology report</a:t>
            </a:r>
          </a:p>
        </p:txBody>
      </p:sp>
      <p:sp>
        <p:nvSpPr>
          <p:cNvPr id="4" name="Slide Number Placeholder 3"/>
          <p:cNvSpPr>
            <a:spLocks noGrp="1"/>
          </p:cNvSpPr>
          <p:nvPr>
            <p:ph type="sldNum" sz="quarter" idx="5"/>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3467948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3258926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Flooded with email</a:t>
            </a:r>
          </a:p>
          <a:p>
            <a:r>
              <a:rPr lang="en-US" dirty="0"/>
              <a:t>Not reimbursed</a:t>
            </a:r>
          </a:p>
          <a:p>
            <a:r>
              <a:rPr lang="en-US" dirty="0"/>
              <a:t>In the evening</a:t>
            </a:r>
          </a:p>
          <a:p>
            <a:r>
              <a:rPr lang="en-US" dirty="0"/>
              <a:t>Imagine a system that presents generated text that you can edit, or suggests multiple possible responses</a:t>
            </a:r>
          </a:p>
          <a:p>
            <a:r>
              <a:rPr lang="en-US" dirty="0"/>
              <a:t>Or “triages” messages to identify the important ones or categorize them</a:t>
            </a:r>
          </a:p>
          <a:p>
            <a:r>
              <a:rPr lang="en-US" dirty="0"/>
              <a:t>Seeing this happen with suggested responses in Gmail</a:t>
            </a:r>
          </a:p>
        </p:txBody>
      </p:sp>
      <p:sp>
        <p:nvSpPr>
          <p:cNvPr id="4" name="Slide Number Placeholder 3"/>
          <p:cNvSpPr>
            <a:spLocks noGrp="1"/>
          </p:cNvSpPr>
          <p:nvPr>
            <p:ph type="sldNum" sz="quarter" idx="5"/>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2205541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goes in these boxes?</a:t>
            </a:r>
          </a:p>
        </p:txBody>
      </p:sp>
      <p:sp>
        <p:nvSpPr>
          <p:cNvPr id="4" name="Slide Number Placeholder 3"/>
          <p:cNvSpPr>
            <a:spLocks noGrp="1"/>
          </p:cNvSpPr>
          <p:nvPr>
            <p:ph type="sldNum" sz="quarter" idx="5"/>
          </p:nvPr>
        </p:nvSpPr>
        <p:spPr/>
        <p:txBody>
          <a:bodyPr/>
          <a:lstStyle/>
          <a:p>
            <a:fld id="{9FCDE58F-843A-8447-AF7F-7BD31329CDC1}" type="slidenum">
              <a:rPr lang="en-US" smtClean="0"/>
              <a:t>22</a:t>
            </a:fld>
            <a:endParaRPr lang="en-US"/>
          </a:p>
        </p:txBody>
      </p:sp>
    </p:spTree>
    <p:extLst>
      <p:ext uri="{BB962C8B-B14F-4D97-AF65-F5344CB8AC3E}">
        <p14:creationId xmlns:p14="http://schemas.microsoft.com/office/powerpoint/2010/main" val="18467023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do we do that?</a:t>
            </a:r>
          </a:p>
          <a:p>
            <a:r>
              <a:rPr lang="en-US" dirty="0"/>
              <a:t>Gather a bunch of historical data</a:t>
            </a:r>
          </a:p>
          <a:p>
            <a:r>
              <a:rPr lang="en-US" dirty="0"/>
              <a:t>Want to find an equation that predicts y well based on x across that historical data</a:t>
            </a:r>
          </a:p>
          <a:p>
            <a:endParaRPr lang="en-US" dirty="0"/>
          </a:p>
          <a:p>
            <a:r>
              <a:rPr lang="en-US" dirty="0"/>
              <a:t>So we take all this data, we use it to find the parameters that are most consistent with the patterns of x and y that are present</a:t>
            </a:r>
          </a:p>
        </p:txBody>
      </p:sp>
      <p:sp>
        <p:nvSpPr>
          <p:cNvPr id="4" name="Slide Number Placeholder 3"/>
          <p:cNvSpPr>
            <a:spLocks noGrp="1"/>
          </p:cNvSpPr>
          <p:nvPr>
            <p:ph type="sldNum" sz="quarter" idx="10"/>
          </p:nvPr>
        </p:nvSpPr>
        <p:spPr/>
        <p:txBody>
          <a:bodyPr/>
          <a:lstStyle/>
          <a:p>
            <a:fld id="{DB333E9F-084A-8543-BC6F-0AE70009C29B}" type="slidenum">
              <a:rPr lang="en-US" smtClean="0"/>
              <a:t>23</a:t>
            </a:fld>
            <a:endParaRPr lang="en-US"/>
          </a:p>
        </p:txBody>
      </p:sp>
    </p:spTree>
    <p:extLst>
      <p:ext uri="{BB962C8B-B14F-4D97-AF65-F5344CB8AC3E}">
        <p14:creationId xmlns:p14="http://schemas.microsoft.com/office/powerpoint/2010/main" val="1501663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24</a:t>
            </a:fld>
            <a:endParaRPr lang="en-US"/>
          </a:p>
        </p:txBody>
      </p:sp>
    </p:spTree>
    <p:extLst>
      <p:ext uri="{BB962C8B-B14F-4D97-AF65-F5344CB8AC3E}">
        <p14:creationId xmlns:p14="http://schemas.microsoft.com/office/powerpoint/2010/main" val="336859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take a moment to review what we discussed last time</a:t>
            </a:r>
          </a:p>
          <a:p>
            <a:r>
              <a:rPr lang="en-US" dirty="0"/>
              <a:t>Opportunity to answer questions, which we didn’t have before</a:t>
            </a:r>
          </a:p>
          <a:p>
            <a:endParaRPr lang="en-US" dirty="0"/>
          </a:p>
          <a:p>
            <a:r>
              <a:rPr lang="en-US" dirty="0"/>
              <a:t>We talked about the basics of a predictive model.</a:t>
            </a:r>
          </a:p>
          <a:p>
            <a:r>
              <a:rPr lang="en-US" dirty="0"/>
              <a:t>It takes a set of data, or features, x, and applies a mathematical function or logic to make a prediction about an associated value, y</a:t>
            </a:r>
          </a:p>
          <a:p>
            <a:endParaRPr lang="en-US" dirty="0"/>
          </a:p>
          <a:p>
            <a:r>
              <a:rPr lang="en-US" dirty="0"/>
              <a:t>The thing that takes x and returns the prediction about y – that’s the model, the ”machine” in machine learning.</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25</a:t>
            </a:fld>
            <a:endParaRPr lang="en-US"/>
          </a:p>
        </p:txBody>
      </p:sp>
    </p:spTree>
    <p:extLst>
      <p:ext uri="{BB962C8B-B14F-4D97-AF65-F5344CB8AC3E}">
        <p14:creationId xmlns:p14="http://schemas.microsoft.com/office/powerpoint/2010/main" val="30922281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364857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38065915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29</a:t>
            </a:fld>
            <a:endParaRPr lang="en-US"/>
          </a:p>
        </p:txBody>
      </p:sp>
    </p:spTree>
    <p:extLst>
      <p:ext uri="{BB962C8B-B14F-4D97-AF65-F5344CB8AC3E}">
        <p14:creationId xmlns:p14="http://schemas.microsoft.com/office/powerpoint/2010/main" val="3101066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30</a:t>
            </a:fld>
            <a:endParaRPr lang="en-US"/>
          </a:p>
        </p:txBody>
      </p:sp>
    </p:spTree>
    <p:extLst>
      <p:ext uri="{BB962C8B-B14F-4D97-AF65-F5344CB8AC3E}">
        <p14:creationId xmlns:p14="http://schemas.microsoft.com/office/powerpoint/2010/main" val="2645518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31</a:t>
            </a:fld>
            <a:endParaRPr lang="en-US"/>
          </a:p>
        </p:txBody>
      </p:sp>
    </p:spTree>
    <p:extLst>
      <p:ext uri="{BB962C8B-B14F-4D97-AF65-F5344CB8AC3E}">
        <p14:creationId xmlns:p14="http://schemas.microsoft.com/office/powerpoint/2010/main" val="1319253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33</a:t>
            </a:fld>
            <a:endParaRPr lang="en-US"/>
          </a:p>
        </p:txBody>
      </p:sp>
    </p:spTree>
    <p:extLst>
      <p:ext uri="{BB962C8B-B14F-4D97-AF65-F5344CB8AC3E}">
        <p14:creationId xmlns:p14="http://schemas.microsoft.com/office/powerpoint/2010/main" val="168463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In summary…</a:t>
            </a:r>
          </a:p>
          <a:p>
            <a:pPr marL="0" marR="0" lvl="0" indent="0" algn="l" defTabSz="914333"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Bag of words models solve this challenge by constructing a feature vector in which each element corresponds to a distinct word of interest, and its value is determined by counting the </a:t>
            </a:r>
            <a:r>
              <a:rPr lang="en-US" dirty="0" err="1"/>
              <a:t>occorrences</a:t>
            </a:r>
            <a:r>
              <a:rPr lang="en-US" dirty="0"/>
              <a:t> of that word in the document (or message, or passage)</a:t>
            </a:r>
          </a:p>
          <a:p>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36</a:t>
            </a:fld>
            <a:endParaRPr lang="en-US"/>
          </a:p>
        </p:txBody>
      </p:sp>
    </p:spTree>
    <p:extLst>
      <p:ext uri="{BB962C8B-B14F-4D97-AF65-F5344CB8AC3E}">
        <p14:creationId xmlns:p14="http://schemas.microsoft.com/office/powerpoint/2010/main" val="3103690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make the model a bit more sensitive to word order, we can include short phrases in our vocabulary in addition to individual words</a:t>
            </a:r>
          </a:p>
          <a:p>
            <a:r>
              <a:rPr lang="en-US" dirty="0"/>
              <a:t>We call these n-grams: 2-word phrases are 2-grams, 3-word phrases are 3-grams, and so on.</a:t>
            </a:r>
          </a:p>
          <a:p>
            <a:r>
              <a:rPr lang="en-US" dirty="0"/>
              <a:t>This can be very helpful because, as an example, the phrase ‘morning sickness’ has a very specific meaning</a:t>
            </a:r>
          </a:p>
          <a:p>
            <a:r>
              <a:rPr lang="en-US" dirty="0"/>
              <a:t>Knowing that ‘morning sickness’ is present in the message tells us more than simply knowing that ‘morning’ is present, and ‘sickness’ is also present</a:t>
            </a:r>
          </a:p>
          <a:p>
            <a:r>
              <a:rPr lang="en-US" dirty="0"/>
              <a:t>The drawback of this approach is that it dramatically increases the size of our vocabulary, since there are many more possible 2- and 3-word combinations than there are individual words</a:t>
            </a:r>
          </a:p>
          <a:p>
            <a:r>
              <a:rPr lang="en-US" dirty="0"/>
              <a:t>For this reason, we often consider 2-grams, sometimes consider 3-grams, and rarely consider 4-grams or beyond.</a:t>
            </a:r>
          </a:p>
        </p:txBody>
      </p:sp>
      <p:sp>
        <p:nvSpPr>
          <p:cNvPr id="4" name="Slide Number Placeholder 3"/>
          <p:cNvSpPr>
            <a:spLocks noGrp="1"/>
          </p:cNvSpPr>
          <p:nvPr>
            <p:ph type="sldNum" sz="quarter" idx="5"/>
          </p:nvPr>
        </p:nvSpPr>
        <p:spPr/>
        <p:txBody>
          <a:bodyPr/>
          <a:lstStyle/>
          <a:p>
            <a:fld id="{DB333E9F-084A-8543-BC6F-0AE70009C29B}" type="slidenum">
              <a:rPr lang="en-US" smtClean="0"/>
              <a:t>38</a:t>
            </a:fld>
            <a:endParaRPr lang="en-US"/>
          </a:p>
        </p:txBody>
      </p:sp>
    </p:spTree>
    <p:extLst>
      <p:ext uri="{BB962C8B-B14F-4D97-AF65-F5344CB8AC3E}">
        <p14:creationId xmlns:p14="http://schemas.microsoft.com/office/powerpoint/2010/main" val="35291646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2-grams are particularly helpful in making sense of sentences that contain negation.</a:t>
            </a:r>
          </a:p>
          <a:p>
            <a:r>
              <a:rPr lang="en-US" dirty="0"/>
              <a:t>Consider the following two sentences:</a:t>
            </a:r>
          </a:p>
          <a:p>
            <a:r>
              <a:rPr lang="en-US" dirty="0"/>
              <a:t>“I am not sick and feel great”</a:t>
            </a:r>
          </a:p>
          <a:p>
            <a:r>
              <a:rPr lang="en-US" dirty="0"/>
              <a:t>And </a:t>
            </a:r>
          </a:p>
          <a:p>
            <a:r>
              <a:rPr lang="en-US" dirty="0"/>
              <a:t>“I am not great and feel sick”</a:t>
            </a:r>
          </a:p>
          <a:p>
            <a:r>
              <a:rPr lang="en-US" dirty="0"/>
              <a:t>These sentences have opposite meanings, yet their bag of words representations are the same</a:t>
            </a:r>
          </a:p>
        </p:txBody>
      </p:sp>
      <p:sp>
        <p:nvSpPr>
          <p:cNvPr id="4" name="Slide Number Placeholder 3"/>
          <p:cNvSpPr>
            <a:spLocks noGrp="1"/>
          </p:cNvSpPr>
          <p:nvPr>
            <p:ph type="sldNum" sz="quarter" idx="5"/>
          </p:nvPr>
        </p:nvSpPr>
        <p:spPr/>
        <p:txBody>
          <a:bodyPr/>
          <a:lstStyle/>
          <a:p>
            <a:fld id="{DB333E9F-084A-8543-BC6F-0AE70009C29B}" type="slidenum">
              <a:rPr lang="en-US" smtClean="0"/>
              <a:t>39</a:t>
            </a:fld>
            <a:endParaRPr lang="en-US"/>
          </a:p>
        </p:txBody>
      </p:sp>
    </p:spTree>
    <p:extLst>
      <p:ext uri="{BB962C8B-B14F-4D97-AF65-F5344CB8AC3E}">
        <p14:creationId xmlns:p14="http://schemas.microsoft.com/office/powerpoint/2010/main" val="841503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just another predictive model.</a:t>
            </a:r>
          </a:p>
          <a:p>
            <a:r>
              <a:rPr lang="en-US" dirty="0"/>
              <a:t>But, we need a much more complex model to due to the complex, spatial structure of these data</a:t>
            </a:r>
          </a:p>
          <a:p>
            <a:r>
              <a:rPr lang="en-US" dirty="0"/>
              <a:t>Extract a hierarchy of increasingly complex features</a:t>
            </a:r>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we include 2-grams, we find that the representations are now different:</a:t>
            </a:r>
          </a:p>
          <a:p>
            <a:r>
              <a:rPr lang="en-US" dirty="0"/>
              <a:t>The first sentence contains the 2-gram ‘not sick’ and the 2-gram ‘feel great’</a:t>
            </a:r>
          </a:p>
          <a:p>
            <a:r>
              <a:rPr lang="en-US" dirty="0"/>
              <a:t>Whereas the second sentence contains the 2-gram ‘not great’, and ‘feel sick’</a:t>
            </a:r>
          </a:p>
          <a:p>
            <a:r>
              <a:rPr lang="en-US" dirty="0"/>
              <a:t>The predictive model based on these representations can then learn that ‘not sick’ and ‘feel great’ are positive, for example, whereas ‘not great’ and ‘feel sick’ are negative.</a:t>
            </a:r>
          </a:p>
        </p:txBody>
      </p:sp>
      <p:sp>
        <p:nvSpPr>
          <p:cNvPr id="4" name="Slide Number Placeholder 3"/>
          <p:cNvSpPr>
            <a:spLocks noGrp="1"/>
          </p:cNvSpPr>
          <p:nvPr>
            <p:ph type="sldNum" sz="quarter" idx="5"/>
          </p:nvPr>
        </p:nvSpPr>
        <p:spPr/>
        <p:txBody>
          <a:bodyPr/>
          <a:lstStyle/>
          <a:p>
            <a:fld id="{DB333E9F-084A-8543-BC6F-0AE70009C29B}" type="slidenum">
              <a:rPr lang="en-US" smtClean="0"/>
              <a:t>40</a:t>
            </a:fld>
            <a:endParaRPr lang="en-US"/>
          </a:p>
        </p:txBody>
      </p:sp>
    </p:spTree>
    <p:extLst>
      <p:ext uri="{BB962C8B-B14F-4D97-AF65-F5344CB8AC3E}">
        <p14:creationId xmlns:p14="http://schemas.microsoft.com/office/powerpoint/2010/main" val="25455080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two passages in this slide</a:t>
            </a:r>
          </a:p>
          <a:p>
            <a:r>
              <a:rPr lang="en-US" dirty="0"/>
              <a:t>The word ‘times’ appears in both passages</a:t>
            </a:r>
          </a:p>
          <a:p>
            <a:r>
              <a:rPr lang="en-US" dirty="0"/>
              <a:t>-- twice in the first, and once in the second</a:t>
            </a:r>
          </a:p>
          <a:p>
            <a:r>
              <a:rPr lang="en-US" dirty="0"/>
              <a:t>However, since the first passage is much longer, we might argue that the word ‘times’ is more important to the second passage than the first</a:t>
            </a:r>
          </a:p>
        </p:txBody>
      </p:sp>
      <p:sp>
        <p:nvSpPr>
          <p:cNvPr id="4" name="Slide Number Placeholder 3"/>
          <p:cNvSpPr>
            <a:spLocks noGrp="1"/>
          </p:cNvSpPr>
          <p:nvPr>
            <p:ph type="sldNum" sz="quarter" idx="5"/>
          </p:nvPr>
        </p:nvSpPr>
        <p:spPr/>
        <p:txBody>
          <a:bodyPr/>
          <a:lstStyle/>
          <a:p>
            <a:fld id="{DB333E9F-084A-8543-BC6F-0AE70009C29B}" type="slidenum">
              <a:rPr lang="en-US" smtClean="0"/>
              <a:t>41</a:t>
            </a:fld>
            <a:endParaRPr lang="en-US"/>
          </a:p>
        </p:txBody>
      </p:sp>
    </p:spTree>
    <p:extLst>
      <p:ext uri="{BB962C8B-B14F-4D97-AF65-F5344CB8AC3E}">
        <p14:creationId xmlns:p14="http://schemas.microsoft.com/office/powerpoint/2010/main" val="42624207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quantify this idea, instead of simply counting occurrences of each word, we can instead calculate their term frequency, defined as the number of occurrences divided by the total number of words in the passage</a:t>
            </a:r>
          </a:p>
          <a:p>
            <a:r>
              <a:rPr lang="en-US" dirty="0"/>
              <a:t>When we do this, we see that the term frequency for ‘times’ is higher in the second passage than in the first.</a:t>
            </a:r>
          </a:p>
        </p:txBody>
      </p:sp>
      <p:sp>
        <p:nvSpPr>
          <p:cNvPr id="4" name="Slide Number Placeholder 3"/>
          <p:cNvSpPr>
            <a:spLocks noGrp="1"/>
          </p:cNvSpPr>
          <p:nvPr>
            <p:ph type="sldNum" sz="quarter" idx="5"/>
          </p:nvPr>
        </p:nvSpPr>
        <p:spPr/>
        <p:txBody>
          <a:bodyPr/>
          <a:lstStyle/>
          <a:p>
            <a:fld id="{DB333E9F-084A-8543-BC6F-0AE70009C29B}" type="slidenum">
              <a:rPr lang="en-US" smtClean="0"/>
              <a:t>42</a:t>
            </a:fld>
            <a:endParaRPr lang="en-US"/>
          </a:p>
        </p:txBody>
      </p:sp>
    </p:spTree>
    <p:extLst>
      <p:ext uri="{BB962C8B-B14F-4D97-AF65-F5344CB8AC3E}">
        <p14:creationId xmlns:p14="http://schemas.microsoft.com/office/powerpoint/2010/main" val="4066337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might notice is that words that appear in every passage we might consider – words like ‘the’, ‘in’, and ‘was’</a:t>
            </a:r>
          </a:p>
          <a:p>
            <a:r>
              <a:rPr lang="en-US" dirty="0"/>
              <a:t>Are probably not very important even though their term frequency is often high</a:t>
            </a:r>
          </a:p>
          <a:p>
            <a:r>
              <a:rPr lang="en-US" dirty="0"/>
              <a:t>To quantify this idea, we can look at the document frequency – the proportion of the passages, or documents, in which a given word appears</a:t>
            </a:r>
          </a:p>
          <a:p>
            <a:r>
              <a:rPr lang="en-US" dirty="0"/>
              <a:t>Looking at these two passages, the word ‘times’ appears in both, so its document frequency is 2 of 2</a:t>
            </a:r>
          </a:p>
        </p:txBody>
      </p:sp>
      <p:sp>
        <p:nvSpPr>
          <p:cNvPr id="4" name="Slide Number Placeholder 3"/>
          <p:cNvSpPr>
            <a:spLocks noGrp="1"/>
          </p:cNvSpPr>
          <p:nvPr>
            <p:ph type="sldNum" sz="quarter" idx="5"/>
          </p:nvPr>
        </p:nvSpPr>
        <p:spPr/>
        <p:txBody>
          <a:bodyPr/>
          <a:lstStyle/>
          <a:p>
            <a:fld id="{DB333E9F-084A-8543-BC6F-0AE70009C29B}" type="slidenum">
              <a:rPr lang="en-US" smtClean="0"/>
              <a:t>43</a:t>
            </a:fld>
            <a:endParaRPr lang="en-US"/>
          </a:p>
        </p:txBody>
      </p:sp>
    </p:spTree>
    <p:extLst>
      <p:ext uri="{BB962C8B-B14F-4D97-AF65-F5344CB8AC3E}">
        <p14:creationId xmlns:p14="http://schemas.microsoft.com/office/powerpoint/2010/main" val="2534017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the word ‘evil’ only appears in one of the two passages, so its document frequency is ½</a:t>
            </a:r>
          </a:p>
          <a:p>
            <a:r>
              <a:rPr lang="en-US" dirty="0"/>
              <a:t>Since ‘evil’ appears in fewer passages – fewer documents – our intuition is that its appearance is probably meaningful, so we want to </a:t>
            </a:r>
            <a:r>
              <a:rPr lang="en-US" i="1" dirty="0"/>
              <a:t>increase</a:t>
            </a:r>
            <a:r>
              <a:rPr lang="en-US" i="0" dirty="0"/>
              <a:t> the size of the corresponding feature</a:t>
            </a:r>
          </a:p>
          <a:p>
            <a:r>
              <a:rPr lang="en-US" i="0" dirty="0"/>
              <a:t>We want to deemphasize words that appear in all passages and emphasize words that only appear in a few</a:t>
            </a:r>
          </a:p>
          <a:p>
            <a:r>
              <a:rPr lang="en-US" i="0" dirty="0"/>
              <a:t>In other words, we want to weight our features by the </a:t>
            </a:r>
            <a:r>
              <a:rPr lang="en-US" i="1" dirty="0"/>
              <a:t>inverse</a:t>
            </a:r>
            <a:r>
              <a:rPr lang="en-US" i="0" dirty="0"/>
              <a:t> of the document frequency</a:t>
            </a:r>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44</a:t>
            </a:fld>
            <a:endParaRPr lang="en-US"/>
          </a:p>
        </p:txBody>
      </p:sp>
    </p:spTree>
    <p:extLst>
      <p:ext uri="{BB962C8B-B14F-4D97-AF65-F5344CB8AC3E}">
        <p14:creationId xmlns:p14="http://schemas.microsoft.com/office/powerpoint/2010/main" val="4087903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Putting these two ideas together, we get a modified version of the bag of words features discussed before –</a:t>
            </a:r>
          </a:p>
          <a:p>
            <a:r>
              <a:rPr lang="en-US" dirty="0"/>
              <a:t>It’s called term-frequency inverse document frequency, or </a:t>
            </a:r>
            <a:r>
              <a:rPr lang="en-US" dirty="0" err="1"/>
              <a:t>tf-idf</a:t>
            </a:r>
            <a:endParaRPr lang="en-US" dirty="0"/>
          </a:p>
          <a:p>
            <a:endParaRPr lang="en-US" dirty="0"/>
          </a:p>
          <a:p>
            <a:r>
              <a:rPr lang="en-US" dirty="0"/>
              <a:t>Let’s look at the </a:t>
            </a:r>
            <a:r>
              <a:rPr lang="en-US" dirty="0" err="1"/>
              <a:t>tf-idf</a:t>
            </a:r>
            <a:r>
              <a:rPr lang="en-US" dirty="0"/>
              <a:t> feature for ‘shaking’ in the sentence highlighted in red</a:t>
            </a:r>
          </a:p>
          <a:p>
            <a:r>
              <a:rPr lang="en-US" dirty="0"/>
              <a:t>There are 9 words in the sentence, and shaking appears once, so its term frequency is 1 over 9</a:t>
            </a:r>
          </a:p>
          <a:p>
            <a:r>
              <a:rPr lang="en-US" dirty="0"/>
              <a:t>Looking at the document frequency, this word appears in only one of the seven sentences, so its document frequency is 1 over 7</a:t>
            </a:r>
          </a:p>
          <a:p>
            <a:endParaRPr lang="en-US" dirty="0"/>
          </a:p>
          <a:p>
            <a:r>
              <a:rPr lang="en-US" dirty="0"/>
              <a:t>If we </a:t>
            </a:r>
            <a:r>
              <a:rPr lang="en-US" dirty="0" err="1"/>
              <a:t>multpily</a:t>
            </a:r>
            <a:r>
              <a:rPr lang="en-US" dirty="0"/>
              <a:t> the term frequency by the inverse document frequency – which is another way to say to divide the term frequency by the document frequency –</a:t>
            </a:r>
          </a:p>
          <a:p>
            <a:r>
              <a:rPr lang="en-US" dirty="0"/>
              <a:t>We get 1 over 9 divided by 1 over 7, which is 7/9ths, or .78</a:t>
            </a:r>
          </a:p>
          <a:p>
            <a:endParaRPr lang="en-US" dirty="0"/>
          </a:p>
          <a:p>
            <a:r>
              <a:rPr lang="en-US" dirty="0"/>
              <a:t>Let’s contrast that with the </a:t>
            </a:r>
            <a:r>
              <a:rPr lang="en-US" dirty="0" err="1"/>
              <a:t>tf-idf</a:t>
            </a:r>
            <a:r>
              <a:rPr lang="en-US" dirty="0"/>
              <a:t> feature for ‘I’ in the same sentence. Since ‘I’ appears twice in that sentence, its term frequency is higher – 2/9ths.</a:t>
            </a:r>
          </a:p>
          <a:p>
            <a:r>
              <a:rPr lang="en-US" dirty="0"/>
              <a:t>However, since ‘I’ appears in 5 of the 7 sentences, its document frequency is also much higher – 5/7, </a:t>
            </a:r>
            <a:r>
              <a:rPr lang="en-US" dirty="0" err="1"/>
              <a:t>resuting</a:t>
            </a:r>
            <a:r>
              <a:rPr lang="en-US" dirty="0"/>
              <a:t> in a </a:t>
            </a:r>
            <a:r>
              <a:rPr lang="en-US" dirty="0" err="1"/>
              <a:t>tf-idf</a:t>
            </a:r>
            <a:r>
              <a:rPr lang="en-US" dirty="0"/>
              <a:t> feature of .31, much lower than the feature for ‘shaking’</a:t>
            </a:r>
          </a:p>
        </p:txBody>
      </p:sp>
      <p:sp>
        <p:nvSpPr>
          <p:cNvPr id="4" name="Slide Number Placeholder 3"/>
          <p:cNvSpPr>
            <a:spLocks noGrp="1"/>
          </p:cNvSpPr>
          <p:nvPr>
            <p:ph type="sldNum" sz="quarter" idx="5"/>
          </p:nvPr>
        </p:nvSpPr>
        <p:spPr/>
        <p:txBody>
          <a:bodyPr/>
          <a:lstStyle/>
          <a:p>
            <a:fld id="{DB333E9F-084A-8543-BC6F-0AE70009C29B}" type="slidenum">
              <a:rPr lang="en-US" smtClean="0"/>
              <a:t>45</a:t>
            </a:fld>
            <a:endParaRPr lang="en-US"/>
          </a:p>
        </p:txBody>
      </p:sp>
    </p:spTree>
    <p:extLst>
      <p:ext uri="{BB962C8B-B14F-4D97-AF65-F5344CB8AC3E}">
        <p14:creationId xmlns:p14="http://schemas.microsoft.com/office/powerpoint/2010/main" val="10141919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 few other steps required to convert documents to features that are conceptually simple, but important</a:t>
            </a:r>
          </a:p>
          <a:p>
            <a:r>
              <a:rPr lang="en-US" dirty="0"/>
              <a:t>We’ll go over these in more detail in our computational exercise</a:t>
            </a:r>
          </a:p>
          <a:p>
            <a:endParaRPr lang="en-US" dirty="0"/>
          </a:p>
          <a:p>
            <a:r>
              <a:rPr lang="en-US" dirty="0"/>
              <a:t>Typically we begin by removing punctuation from our sentences and converting all words to lowercase</a:t>
            </a:r>
          </a:p>
          <a:p>
            <a:r>
              <a:rPr lang="en-US" dirty="0"/>
              <a:t>We don’t want capitalized words to be considered to be different words from their non-capitalized counterparts, for example</a:t>
            </a:r>
          </a:p>
          <a:p>
            <a:endParaRPr lang="en-US" dirty="0"/>
          </a:p>
          <a:p>
            <a:r>
              <a:rPr lang="en-US" dirty="0"/>
              <a:t>Once that’s done, we can split sentences on whitespace so that we can count the individual words</a:t>
            </a:r>
          </a:p>
          <a:p>
            <a:r>
              <a:rPr lang="en-US" dirty="0"/>
              <a:t>This isn’t meaningful on paper, but is important when implementing the process in code</a:t>
            </a:r>
          </a:p>
          <a:p>
            <a:endParaRPr lang="en-US" dirty="0"/>
          </a:p>
          <a:p>
            <a:r>
              <a:rPr lang="en-US" dirty="0"/>
              <a:t>Finally, in some cases we may also want to use stemming, which removes the endings of words so that ‘pass’ and ‘passed’ correspond to the same feature, for example</a:t>
            </a:r>
          </a:p>
          <a:p>
            <a:r>
              <a:rPr lang="en-US" dirty="0"/>
              <a:t>Alternatively, you may hear about lemmatization, which is very similar to stemming, but incorporates a bit more linguistic knowledge</a:t>
            </a:r>
          </a:p>
        </p:txBody>
      </p:sp>
      <p:sp>
        <p:nvSpPr>
          <p:cNvPr id="4" name="Slide Number Placeholder 3"/>
          <p:cNvSpPr>
            <a:spLocks noGrp="1"/>
          </p:cNvSpPr>
          <p:nvPr>
            <p:ph type="sldNum" sz="quarter" idx="5"/>
          </p:nvPr>
        </p:nvSpPr>
        <p:spPr/>
        <p:txBody>
          <a:bodyPr/>
          <a:lstStyle/>
          <a:p>
            <a:fld id="{DB333E9F-084A-8543-BC6F-0AE70009C29B}" type="slidenum">
              <a:rPr lang="en-US" smtClean="0"/>
              <a:t>46</a:t>
            </a:fld>
            <a:endParaRPr lang="en-US"/>
          </a:p>
        </p:txBody>
      </p:sp>
    </p:spTree>
    <p:extLst>
      <p:ext uri="{BB962C8B-B14F-4D97-AF65-F5344CB8AC3E}">
        <p14:creationId xmlns:p14="http://schemas.microsoft.com/office/powerpoint/2010/main" val="1044085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we’re going to consider a new kind of predictive model, one in which the input to the model is a text document, and the output is a label associated with that document</a:t>
            </a:r>
          </a:p>
          <a:p>
            <a:r>
              <a:rPr lang="en-US" dirty="0"/>
              <a:t>For example, the input might be a radiology report, and the output might be a binary label indicating whether an abnormal finding was noted in the report</a:t>
            </a:r>
          </a:p>
          <a:p>
            <a:r>
              <a:rPr lang="en-US" dirty="0"/>
              <a:t>But as we know, all our predictive models – logistic regression, MLP, CNN – they all work with numbers</a:t>
            </a:r>
          </a:p>
          <a:p>
            <a:r>
              <a:rPr lang="en-US" dirty="0"/>
              <a:t>So, right from the start we’re faced with a difficult problem – how can we convert a document into a feature vector that encodes its contents?</a:t>
            </a:r>
          </a:p>
          <a:p>
            <a:r>
              <a:rPr lang="en-US" dirty="0"/>
              <a:t>If we can do that, we can then apply any of the classification models we’ve previously discussed</a:t>
            </a:r>
          </a:p>
          <a:p>
            <a:r>
              <a:rPr lang="en-US" dirty="0"/>
              <a:t>So, that’s the problem we’ll be solving today.</a:t>
            </a:r>
          </a:p>
        </p:txBody>
      </p:sp>
      <p:sp>
        <p:nvSpPr>
          <p:cNvPr id="4" name="Slide Number Placeholder 3"/>
          <p:cNvSpPr>
            <a:spLocks noGrp="1"/>
          </p:cNvSpPr>
          <p:nvPr>
            <p:ph type="sldNum" sz="quarter" idx="5"/>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1796391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Stimulate discussion here</a:t>
            </a:r>
          </a:p>
        </p:txBody>
      </p:sp>
      <p:sp>
        <p:nvSpPr>
          <p:cNvPr id="4" name="Slide Number Placeholder 3"/>
          <p:cNvSpPr>
            <a:spLocks noGrp="1"/>
          </p:cNvSpPr>
          <p:nvPr>
            <p:ph type="sldNum" sz="quarter" idx="5"/>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3623826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7</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8</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key finding of a recent JAMIA paper focused on identifying cardiovascular diseases and procedures from EHR data</a:t>
            </a:r>
          </a:p>
          <a:p>
            <a:r>
              <a:rPr lang="en-US" dirty="0"/>
              <a:t>Each of these concepts was identified by chart review by clinical expert annotators</a:t>
            </a:r>
          </a:p>
          <a:p>
            <a:endParaRPr lang="en-US" dirty="0"/>
          </a:p>
          <a:p>
            <a:r>
              <a:rPr lang="en-US" dirty="0"/>
              <a:t>And then they train models to identify those concepts based on</a:t>
            </a:r>
          </a:p>
          <a:p>
            <a:r>
              <a:rPr lang="en-US" dirty="0"/>
              <a:t>(a) structured data – this is “EHR-S”</a:t>
            </a:r>
          </a:p>
          <a:p>
            <a:r>
              <a:rPr lang="en-US" dirty="0"/>
              <a:t>And (b) clinical notes – this is “EHR-U”</a:t>
            </a:r>
          </a:p>
          <a:p>
            <a:endParaRPr lang="en-US" dirty="0"/>
          </a:p>
          <a:p>
            <a:r>
              <a:rPr lang="en-US" dirty="0"/>
              <a:t>Their findings tell a pretty consistent and compelling story</a:t>
            </a:r>
          </a:p>
          <a:p>
            <a:endParaRPr lang="en-US" dirty="0"/>
          </a:p>
          <a:p>
            <a:r>
              <a:rPr lang="en-US" dirty="0"/>
              <a:t>Both approaches do pretty well in terms of precision – also known as positive predictive value – in other words, both models are usually right when they tell you they’ve identified one of these concepts</a:t>
            </a:r>
          </a:p>
          <a:p>
            <a:r>
              <a:rPr lang="en-US" dirty="0"/>
              <a:t>However, the recall – aka the sensitivity – is FAR better for the unstructured models</a:t>
            </a:r>
          </a:p>
          <a:p>
            <a:endParaRPr lang="en-US" dirty="0"/>
          </a:p>
          <a:p>
            <a:r>
              <a:rPr lang="en-US" dirty="0"/>
              <a:t>Very often, the structured data models miss it</a:t>
            </a:r>
          </a:p>
          <a:p>
            <a:r>
              <a:rPr lang="en-US" dirty="0"/>
              <a:t>And if you look through the details, they do a good job building these models</a:t>
            </a:r>
          </a:p>
          <a:p>
            <a:r>
              <a:rPr lang="en-US" dirty="0"/>
              <a:t>The issue is not the models themselves – it’s that the structured data very often doesn’t contain the relevant information. It’s only found in the notes.</a:t>
            </a:r>
          </a:p>
        </p:txBody>
      </p:sp>
      <p:sp>
        <p:nvSpPr>
          <p:cNvPr id="4" name="Slide Number Placeholder 3"/>
          <p:cNvSpPr>
            <a:spLocks noGrp="1"/>
          </p:cNvSpPr>
          <p:nvPr>
            <p:ph type="sldNum" sz="quarter" idx="5"/>
          </p:nvPr>
        </p:nvSpPr>
        <p:spPr/>
        <p:txBody>
          <a:bodyPr/>
          <a:lstStyle/>
          <a:p>
            <a:fld id="{FA87938A-5C4B-C644-A452-8D4D784107A7}" type="slidenum">
              <a:rPr lang="en-US" smtClean="0"/>
              <a:t>9</a:t>
            </a:fld>
            <a:endParaRPr lang="en-US"/>
          </a:p>
        </p:txBody>
      </p:sp>
    </p:spTree>
    <p:extLst>
      <p:ext uri="{BB962C8B-B14F-4D97-AF65-F5344CB8AC3E}">
        <p14:creationId xmlns:p14="http://schemas.microsoft.com/office/powerpoint/2010/main" val="311791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is a sequence</a:t>
            </a:r>
          </a:p>
          <a:p>
            <a:r>
              <a:rPr lang="en-US" dirty="0"/>
              <a:t>Output is a sequence</a:t>
            </a:r>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3736493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D3-97BA-8344-B77C-C3C47F735D9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8DBA69F-5897-5F44-92BC-479B55DE9F72}"/>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168764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A9F9-9678-2743-B0D7-2303C7428EE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13DE2-E1E8-8C40-8B00-91EF68139310}"/>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3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45086-DAA8-FA49-915F-8B28AFD11691}"/>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C3AEF-AC20-C245-8112-195AA156825C}"/>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96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978B-4908-E74D-904A-A9B895A7A4E8}"/>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E95FDE3-C177-1D4F-8016-6A5AB9FFDB1A}"/>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14302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E1A6-E52F-4747-BDCC-731EBD265521}"/>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F6EB1E-6EAC-2648-A744-4B558DCE75F3}"/>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233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E9F5-3F39-8E4C-BD4D-1CE5E62BBBD0}"/>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74D2129-2C12-3841-9061-8E28A68014A4}"/>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91948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D62C-5F4D-E44A-83A0-2BC6297AC53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6B95D4C-6239-3649-B2F4-8E6928D47EA6}"/>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F8D897-46F7-6F4A-923F-F54D4AC8EDCD}"/>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44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88B0-8D06-274D-BE50-BA152C915180}"/>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FDF0989-E654-F74F-BDDF-08D57674E37E}"/>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0B350-276D-2F47-92C4-83C039986958}"/>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37B8AD-206C-8C44-9626-E020EEC70A68}"/>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5FD7E1-9246-8240-81C8-52CC098D2AF6}"/>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078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8C-55E0-A347-B987-C8C09FC4D1C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21580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566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9015-2329-5341-BA02-B62A1090C2C9}"/>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A0FF641-56D6-9245-BB4A-FB626664FCEF}"/>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4B0617-AE85-6146-99DD-9CE2384C1EBB}"/>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07857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4FE-227B-BB4B-AFCB-C70369A59A9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3E786AE-9738-E14C-9B4A-B463D9070E75}"/>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61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F484-86EC-9D4F-B229-7E1EAF28C76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D461AC-7026-3144-A874-8D55CA87D4FA}"/>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DD8018D-F66B-1C4B-AB9A-982327027AC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387853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7A1C-4A6B-7B44-8A98-088B9E5FDCA5}"/>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FFC838-A01F-6845-991B-CECF9A0A4ABA}"/>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811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B298A-6686-FD4A-B48C-A4474FE37F1A}"/>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D5486A-4CA8-BE4C-8736-29596810DE67}"/>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43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DC07-CABA-9E4D-9E3A-95E05BCB87D8}"/>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28BD0F8-3355-CA42-8F79-D8191E4962BE}"/>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1098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6984-E4BA-284B-B7AF-D51BD0BDCBE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F353D1B-9EE2-4E4F-B36A-F0F237B8A8E4}"/>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FBE0A-D618-A548-B1F3-E7BCD2D5715F}"/>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17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D306-FDF6-DE45-90F3-DD6E0A2416EE}"/>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E7B324-C8C1-B34B-93B4-5E52FB3E7B79}"/>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C052-E346-7A4E-A53F-178DCAB9D312}"/>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F207E-CBC1-6444-AE32-2D03AB9BEB81}"/>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86491-5FF8-E448-A837-D74C6F85ECFD}"/>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452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2B47-C6F1-2C47-83A6-7C9765DBB8CB}"/>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5863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8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67C-A2EB-A742-BD60-241901035A2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6484264-1CC0-ED47-9FC4-17EA9AEE949C}"/>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82311-296D-B54E-84F6-B91B4D004E05}"/>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88862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9CE1-388E-D644-BFC2-E3BA89CDFE77}"/>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2F9288A-BC67-054C-8D82-B775C7F3F0B2}"/>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B7354F2-00A4-E440-B3B4-24D0906C104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73761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64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903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18.emf"/></Relationships>
</file>

<file path=ppt/slides/_rels/slide2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6379"/>
            <a:ext cx="7772400" cy="2392291"/>
          </a:xfrm>
        </p:spPr>
        <p:txBody>
          <a:bodyPr>
            <a:normAutofit/>
          </a:bodyPr>
          <a:lstStyle/>
          <a:p>
            <a:pPr>
              <a:spcAft>
                <a:spcPts val="900"/>
              </a:spcAft>
            </a:pPr>
            <a:r>
              <a:rPr lang="en-US" dirty="0"/>
              <a:t>Intro to Natural Language Processing for Clinical Text</a:t>
            </a:r>
            <a:br>
              <a:rPr lang="en-US" dirty="0"/>
            </a:br>
            <a:endParaRPr lang="en-US" sz="3600" dirty="0"/>
          </a:p>
        </p:txBody>
      </p:sp>
      <p:sp>
        <p:nvSpPr>
          <p:cNvPr id="3" name="Subtitle 2"/>
          <p:cNvSpPr>
            <a:spLocks noGrp="1"/>
          </p:cNvSpPr>
          <p:nvPr>
            <p:ph type="subTitle" idx="1"/>
          </p:nvPr>
        </p:nvSpPr>
        <p:spPr>
          <a:xfrm>
            <a:off x="2124670" y="3959258"/>
            <a:ext cx="4894661" cy="814096"/>
          </a:xfrm>
        </p:spPr>
        <p:txBody>
          <a:bodyPr>
            <a:normAutofit/>
          </a:bodyPr>
          <a:lstStyle/>
          <a:p>
            <a:r>
              <a:rPr lang="en-US" dirty="0"/>
              <a:t>Matthew Engelhard</a:t>
            </a:r>
          </a:p>
        </p:txBody>
      </p:sp>
    </p:spTree>
    <p:extLst>
      <p:ext uri="{BB962C8B-B14F-4D97-AF65-F5344CB8AC3E}">
        <p14:creationId xmlns:p14="http://schemas.microsoft.com/office/powerpoint/2010/main" val="267014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61B132-5A80-4F26-B05B-B03B027B1F9A}"/>
              </a:ext>
            </a:extLst>
          </p:cNvPr>
          <p:cNvSpPr txBox="1">
            <a:spLocks/>
          </p:cNvSpPr>
          <p:nvPr/>
        </p:nvSpPr>
        <p:spPr>
          <a:xfrm>
            <a:off x="403428" y="2059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5" name="Title 4">
            <a:extLst>
              <a:ext uri="{FF2B5EF4-FFF2-40B4-BE49-F238E27FC236}">
                <a16:creationId xmlns:a16="http://schemas.microsoft.com/office/drawing/2014/main" id="{CEE9D253-A74A-9C4F-9FFE-3E91395E3320}"/>
              </a:ext>
            </a:extLst>
          </p:cNvPr>
          <p:cNvSpPr>
            <a:spLocks noGrp="1"/>
          </p:cNvSpPr>
          <p:nvPr>
            <p:ph type="title"/>
          </p:nvPr>
        </p:nvSpPr>
        <p:spPr/>
        <p:txBody>
          <a:bodyPr>
            <a:normAutofit/>
          </a:bodyPr>
          <a:lstStyle/>
          <a:p>
            <a:r>
              <a:rPr lang="en-US" sz="4400" dirty="0"/>
              <a:t>Text Translation</a:t>
            </a:r>
            <a:endParaRPr lang="en-US" dirty="0"/>
          </a:p>
        </p:txBody>
      </p:sp>
      <p:pic>
        <p:nvPicPr>
          <p:cNvPr id="10" name="Picture 9">
            <a:extLst>
              <a:ext uri="{FF2B5EF4-FFF2-40B4-BE49-F238E27FC236}">
                <a16:creationId xmlns:a16="http://schemas.microsoft.com/office/drawing/2014/main" id="{63C08F0B-A411-3B4C-B4BC-1F201D2AE4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88624"/>
            <a:ext cx="9144000" cy="2766252"/>
          </a:xfrm>
          <a:prstGeom prst="rect">
            <a:avLst/>
          </a:prstGeom>
        </p:spPr>
      </p:pic>
      <p:sp>
        <p:nvSpPr>
          <p:cNvPr id="2" name="TextBox 1">
            <a:extLst>
              <a:ext uri="{FF2B5EF4-FFF2-40B4-BE49-F238E27FC236}">
                <a16:creationId xmlns:a16="http://schemas.microsoft.com/office/drawing/2014/main" id="{463E43F3-8EDF-344B-8D46-02C473ECA6FB}"/>
              </a:ext>
            </a:extLst>
          </p:cNvPr>
          <p:cNvSpPr txBox="1"/>
          <p:nvPr/>
        </p:nvSpPr>
        <p:spPr>
          <a:xfrm>
            <a:off x="6027821" y="4559968"/>
            <a:ext cx="1501886" cy="276999"/>
          </a:xfrm>
          <a:prstGeom prst="rect">
            <a:avLst/>
          </a:prstGeom>
          <a:noFill/>
        </p:spPr>
        <p:txBody>
          <a:bodyPr wrap="none" rtlCol="0">
            <a:spAutoFit/>
          </a:bodyPr>
          <a:lstStyle/>
          <a:p>
            <a:r>
              <a:rPr lang="en-US" sz="1200" dirty="0" err="1"/>
              <a:t>translate.google.com</a:t>
            </a:r>
            <a:endParaRPr lang="en-US" sz="1200" dirty="0"/>
          </a:p>
        </p:txBody>
      </p:sp>
      <p:sp>
        <p:nvSpPr>
          <p:cNvPr id="3" name="TextBox 2">
            <a:extLst>
              <a:ext uri="{FF2B5EF4-FFF2-40B4-BE49-F238E27FC236}">
                <a16:creationId xmlns:a16="http://schemas.microsoft.com/office/drawing/2014/main" id="{794DC748-D2C5-5844-8205-BDDC87302464}"/>
              </a:ext>
            </a:extLst>
          </p:cNvPr>
          <p:cNvSpPr txBox="1"/>
          <p:nvPr/>
        </p:nvSpPr>
        <p:spPr>
          <a:xfrm>
            <a:off x="4066674" y="48487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14312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45993" y="1453195"/>
            <a:ext cx="4652011" cy="2805283"/>
          </a:xfrm>
          <a:prstGeom prst="rect">
            <a:avLst/>
          </a:prstGeom>
        </p:spPr>
      </p:pic>
      <p:sp>
        <p:nvSpPr>
          <p:cNvPr id="6" name="TextBox 5"/>
          <p:cNvSpPr txBox="1"/>
          <p:nvPr/>
        </p:nvSpPr>
        <p:spPr>
          <a:xfrm>
            <a:off x="2151465" y="4540430"/>
            <a:ext cx="4841069" cy="507831"/>
          </a:xfrm>
          <a:prstGeom prst="rect">
            <a:avLst/>
          </a:prstGeom>
          <a:noFill/>
        </p:spPr>
        <p:txBody>
          <a:bodyPr wrap="none" rtlCol="0">
            <a:spAutoFit/>
          </a:bodyPr>
          <a:lstStyle/>
          <a:p>
            <a:r>
              <a:rPr lang="en-US" sz="1350" b="1" dirty="0"/>
              <a:t>De-identification of patient notes with recurrent neural networks</a:t>
            </a:r>
          </a:p>
          <a:p>
            <a:r>
              <a:rPr lang="en-US" sz="1350" dirty="0"/>
              <a:t>JAMIA 24(3), 2017, 596–606</a:t>
            </a:r>
          </a:p>
        </p:txBody>
      </p:sp>
      <p:sp>
        <p:nvSpPr>
          <p:cNvPr id="7" name="TextBox 6"/>
          <p:cNvSpPr txBox="1"/>
          <p:nvPr/>
        </p:nvSpPr>
        <p:spPr>
          <a:xfrm>
            <a:off x="750322" y="4425014"/>
            <a:ext cx="2675240" cy="369332"/>
          </a:xfrm>
          <a:prstGeom prst="rect">
            <a:avLst/>
          </a:prstGeom>
          <a:noFill/>
        </p:spPr>
        <p:txBody>
          <a:bodyPr wrap="square" rtlCol="0">
            <a:spAutoFit/>
          </a:bodyPr>
          <a:lstStyle/>
          <a:p>
            <a:r>
              <a:rPr lang="en-US" sz="900" dirty="0">
                <a:solidFill>
                  <a:schemeClr val="bg1"/>
                </a:solidFill>
              </a:rPr>
              <a:t>Mass effect from extradural hemorrhage</a:t>
            </a:r>
          </a:p>
          <a:p>
            <a:r>
              <a:rPr lang="en-US" sz="900" dirty="0">
                <a:solidFill>
                  <a:schemeClr val="bg1"/>
                </a:solidFill>
              </a:rPr>
              <a:t>https://radiopaedia.org</a:t>
            </a:r>
          </a:p>
        </p:txBody>
      </p:sp>
      <p:sp>
        <p:nvSpPr>
          <p:cNvPr id="10" name="Title 4">
            <a:extLst>
              <a:ext uri="{FF2B5EF4-FFF2-40B4-BE49-F238E27FC236}">
                <a16:creationId xmlns:a16="http://schemas.microsoft.com/office/drawing/2014/main" id="{F03B9D18-96BC-87B1-6A8B-47EF52C168BE}"/>
              </a:ext>
            </a:extLst>
          </p:cNvPr>
          <p:cNvSpPr>
            <a:spLocks noGrp="1"/>
          </p:cNvSpPr>
          <p:nvPr>
            <p:ph type="title"/>
          </p:nvPr>
        </p:nvSpPr>
        <p:spPr>
          <a:xfrm>
            <a:off x="628650" y="273844"/>
            <a:ext cx="7886700" cy="994172"/>
          </a:xfrm>
        </p:spPr>
        <p:txBody>
          <a:bodyPr>
            <a:normAutofit fontScale="90000"/>
          </a:bodyPr>
          <a:lstStyle/>
          <a:p>
            <a:r>
              <a:rPr lang="en-US" sz="4400" dirty="0"/>
              <a:t>Text Translation --&gt; De-Identify Notes</a:t>
            </a:r>
            <a:endParaRPr lang="en-US" dirty="0"/>
          </a:p>
        </p:txBody>
      </p:sp>
    </p:spTree>
    <p:extLst>
      <p:ext uri="{BB962C8B-B14F-4D97-AF65-F5344CB8AC3E}">
        <p14:creationId xmlns:p14="http://schemas.microsoft.com/office/powerpoint/2010/main" val="3633357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533666" y="166254"/>
            <a:ext cx="8610334" cy="645847"/>
          </a:xfrm>
        </p:spPr>
        <p:txBody>
          <a:bodyPr>
            <a:noAutofit/>
          </a:bodyPr>
          <a:lstStyle/>
          <a:p>
            <a:r>
              <a:rPr lang="en-US" sz="3000" dirty="0"/>
              <a:t>Question Answering</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666" y="994751"/>
            <a:ext cx="8076669" cy="379149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2680" y="1569024"/>
            <a:ext cx="4178640" cy="3154874"/>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26976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533666" y="166254"/>
            <a:ext cx="8610334" cy="645847"/>
          </a:xfrm>
        </p:spPr>
        <p:txBody>
          <a:bodyPr>
            <a:noAutofit/>
          </a:bodyPr>
          <a:lstStyle/>
          <a:p>
            <a:r>
              <a:rPr lang="en-US" sz="3000" dirty="0"/>
              <a:t>Question Answering </a:t>
            </a:r>
            <a:r>
              <a:rPr lang="en-US" sz="3000" dirty="0">
                <a:sym typeface="Wingdings" pitchFamily="2" charset="2"/>
              </a:rPr>
              <a:t>--&gt; Query the EHR</a:t>
            </a:r>
            <a:endParaRPr lang="en-US" sz="3000"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666" y="994751"/>
            <a:ext cx="8076669" cy="3791493"/>
          </a:xfrm>
          <a:prstGeom prst="rect">
            <a:avLst/>
          </a:prstGeom>
        </p:spPr>
      </p:pic>
    </p:spTree>
    <p:extLst>
      <p:ext uri="{BB962C8B-B14F-4D97-AF65-F5344CB8AC3E}">
        <p14:creationId xmlns:p14="http://schemas.microsoft.com/office/powerpoint/2010/main" val="1082887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E3FC2-C8F8-41C6-941B-94F25A2051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621" y="972932"/>
            <a:ext cx="4263883" cy="3896724"/>
          </a:xfrm>
          <a:prstGeom prst="rect">
            <a:avLst/>
          </a:prstGeom>
        </p:spPr>
      </p:pic>
      <p:sp>
        <p:nvSpPr>
          <p:cNvPr id="6" name="Title 1">
            <a:extLst>
              <a:ext uri="{FF2B5EF4-FFF2-40B4-BE49-F238E27FC236}">
                <a16:creationId xmlns:a16="http://schemas.microsoft.com/office/drawing/2014/main" id="{0F95E0DC-7CBE-47C5-98CF-72173392DF90}"/>
              </a:ext>
            </a:extLst>
          </p:cNvPr>
          <p:cNvSpPr txBox="1">
            <a:spLocks/>
          </p:cNvSpPr>
          <p:nvPr/>
        </p:nvSpPr>
        <p:spPr>
          <a:xfrm>
            <a:off x="324180" y="-11244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2" name="Title 1">
            <a:extLst>
              <a:ext uri="{FF2B5EF4-FFF2-40B4-BE49-F238E27FC236}">
                <a16:creationId xmlns:a16="http://schemas.microsoft.com/office/drawing/2014/main" id="{3001CDFE-6A59-5048-9539-C9C0A18B39EB}"/>
              </a:ext>
            </a:extLst>
          </p:cNvPr>
          <p:cNvSpPr>
            <a:spLocks noGrp="1"/>
          </p:cNvSpPr>
          <p:nvPr>
            <p:ph type="title"/>
          </p:nvPr>
        </p:nvSpPr>
        <p:spPr>
          <a:xfrm>
            <a:off x="344581" y="294392"/>
            <a:ext cx="8454838" cy="994172"/>
          </a:xfrm>
        </p:spPr>
        <p:txBody>
          <a:bodyPr/>
          <a:lstStyle/>
          <a:p>
            <a:r>
              <a:rPr lang="en-US" sz="3200" dirty="0"/>
              <a:t>Automatic Image Captioning</a:t>
            </a:r>
          </a:p>
        </p:txBody>
      </p:sp>
    </p:spTree>
    <p:extLst>
      <p:ext uri="{BB962C8B-B14F-4D97-AF65-F5344CB8AC3E}">
        <p14:creationId xmlns:p14="http://schemas.microsoft.com/office/powerpoint/2010/main" val="3243862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E3FC2-C8F8-41C6-941B-94F25A2051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6621" y="972932"/>
            <a:ext cx="4263883" cy="3896724"/>
          </a:xfrm>
          <a:prstGeom prst="rect">
            <a:avLst/>
          </a:prstGeom>
        </p:spPr>
      </p:pic>
      <p:sp>
        <p:nvSpPr>
          <p:cNvPr id="6" name="Title 1">
            <a:extLst>
              <a:ext uri="{FF2B5EF4-FFF2-40B4-BE49-F238E27FC236}">
                <a16:creationId xmlns:a16="http://schemas.microsoft.com/office/drawing/2014/main" id="{0F95E0DC-7CBE-47C5-98CF-72173392DF90}"/>
              </a:ext>
            </a:extLst>
          </p:cNvPr>
          <p:cNvSpPr txBox="1">
            <a:spLocks/>
          </p:cNvSpPr>
          <p:nvPr/>
        </p:nvSpPr>
        <p:spPr>
          <a:xfrm>
            <a:off x="324180" y="-11244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2" name="Title 1">
            <a:extLst>
              <a:ext uri="{FF2B5EF4-FFF2-40B4-BE49-F238E27FC236}">
                <a16:creationId xmlns:a16="http://schemas.microsoft.com/office/drawing/2014/main" id="{3001CDFE-6A59-5048-9539-C9C0A18B39EB}"/>
              </a:ext>
            </a:extLst>
          </p:cNvPr>
          <p:cNvSpPr>
            <a:spLocks noGrp="1"/>
          </p:cNvSpPr>
          <p:nvPr>
            <p:ph type="title"/>
          </p:nvPr>
        </p:nvSpPr>
        <p:spPr>
          <a:xfrm>
            <a:off x="344581" y="294392"/>
            <a:ext cx="8454838" cy="994172"/>
          </a:xfrm>
        </p:spPr>
        <p:txBody>
          <a:bodyPr/>
          <a:lstStyle/>
          <a:p>
            <a:r>
              <a:rPr lang="en-US" sz="3200" dirty="0"/>
              <a:t>Automatic Image Captioning </a:t>
            </a:r>
            <a:r>
              <a:rPr lang="en-US" sz="3200" dirty="0">
                <a:sym typeface="Wingdings" pitchFamily="2" charset="2"/>
              </a:rPr>
              <a:t>--&gt; annotate imaging</a:t>
            </a:r>
            <a:endParaRPr lang="en-US" sz="3200" dirty="0"/>
          </a:p>
        </p:txBody>
      </p:sp>
      <p:pic>
        <p:nvPicPr>
          <p:cNvPr id="7" name="Picture 2" descr="https://images.radiopaedia.org/images/1000/27c88bec9b8ef395f60b33a8ad3a30_big_gallery.jpg">
            <a:extLst>
              <a:ext uri="{FF2B5EF4-FFF2-40B4-BE49-F238E27FC236}">
                <a16:creationId xmlns:a16="http://schemas.microsoft.com/office/drawing/2014/main" id="{68DDDD28-0510-7116-7163-57A94EDEB47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852271" y="1486056"/>
            <a:ext cx="2701509" cy="3383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4ACD692-6B12-47C9-8566-73FA742A3279}"/>
              </a:ext>
            </a:extLst>
          </p:cNvPr>
          <p:cNvSpPr txBox="1"/>
          <p:nvPr/>
        </p:nvSpPr>
        <p:spPr>
          <a:xfrm>
            <a:off x="5852271" y="869484"/>
            <a:ext cx="3469589" cy="523220"/>
          </a:xfrm>
          <a:prstGeom prst="rect">
            <a:avLst/>
          </a:prstGeom>
          <a:noFill/>
        </p:spPr>
        <p:txBody>
          <a:bodyPr wrap="square" rtlCol="0">
            <a:spAutoFit/>
          </a:bodyPr>
          <a:lstStyle/>
          <a:p>
            <a:r>
              <a:rPr lang="en-US" sz="1400" b="1" dirty="0"/>
              <a:t>Classification of radiology reports using neural attention models, </a:t>
            </a:r>
            <a:r>
              <a:rPr lang="en-US" sz="1400" i="1" dirty="0"/>
              <a:t>IJCNN 2017 </a:t>
            </a:r>
            <a:endParaRPr lang="en-US" sz="1400" dirty="0"/>
          </a:p>
        </p:txBody>
      </p:sp>
    </p:spTree>
    <p:extLst>
      <p:ext uri="{BB962C8B-B14F-4D97-AF65-F5344CB8AC3E}">
        <p14:creationId xmlns:p14="http://schemas.microsoft.com/office/powerpoint/2010/main" val="2376801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331084" y="1018704"/>
            <a:ext cx="5584316" cy="3647152"/>
          </a:xfrm>
          <a:prstGeom prst="rect">
            <a:avLst/>
          </a:prstGeom>
        </p:spPr>
        <p:txBody>
          <a:bodyPr wrap="square">
            <a:spAutoFit/>
          </a:bodyPr>
          <a:lstStyle/>
          <a:p>
            <a:pPr fontAlgn="base"/>
            <a:r>
              <a:rPr lang="en-US" sz="105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318656" y="1018703"/>
            <a:ext cx="2133600" cy="1223412"/>
          </a:xfrm>
          <a:prstGeom prst="rect">
            <a:avLst/>
          </a:prstGeom>
        </p:spPr>
        <p:txBody>
          <a:bodyPr wrap="square">
            <a:spAutoFit/>
          </a:bodyPr>
          <a:lstStyle/>
          <a:p>
            <a:pPr fontAlgn="base"/>
            <a:r>
              <a:rPr lang="en-US" sz="105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05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318656" y="3927192"/>
            <a:ext cx="2147455" cy="738664"/>
          </a:xfrm>
          <a:prstGeom prst="rect">
            <a:avLst/>
          </a:prstGeom>
        </p:spPr>
        <p:txBody>
          <a:bodyPr wrap="square">
            <a:spAutoFit/>
          </a:bodyPr>
          <a:lstStyle/>
          <a:p>
            <a:pPr fontAlgn="base"/>
            <a:r>
              <a:rPr lang="en-US" sz="1050" b="1" dirty="0">
                <a:latin typeface="Helvetica Neue" panose="02000503000000020004"/>
              </a:rPr>
              <a:t>“Better Language Models</a:t>
            </a:r>
            <a:br>
              <a:rPr lang="en-US" sz="1050" b="1" dirty="0">
                <a:latin typeface="Helvetica Neue" panose="02000503000000020004"/>
              </a:rPr>
            </a:br>
            <a:r>
              <a:rPr lang="en-US" sz="1050" b="1" dirty="0">
                <a:latin typeface="Helvetica Neue" panose="02000503000000020004"/>
              </a:rPr>
              <a:t>and Their Implications”</a:t>
            </a:r>
          </a:p>
          <a:p>
            <a:pPr fontAlgn="base"/>
            <a:r>
              <a:rPr lang="en-US" sz="1050" cap="all" dirty="0">
                <a:latin typeface="Helvetica Neue" panose="02000503000000020004"/>
              </a:rPr>
              <a:t>2/14/19</a:t>
            </a:r>
          </a:p>
          <a:p>
            <a:pPr fontAlgn="base"/>
            <a:r>
              <a:rPr lang="en-US" sz="1050" cap="all" dirty="0" err="1">
                <a:latin typeface="Helvetica Neue" panose="02000503000000020004"/>
              </a:rPr>
              <a:t>OpenAI</a:t>
            </a:r>
            <a:endParaRPr lang="en-US" sz="1050" cap="all" dirty="0">
              <a:latin typeface="Helvetica Neue" panose="02000503000000020004"/>
            </a:endParaRPr>
          </a:p>
        </p:txBody>
      </p:sp>
      <p:sp>
        <p:nvSpPr>
          <p:cNvPr id="6" name="Title 4">
            <a:extLst>
              <a:ext uri="{FF2B5EF4-FFF2-40B4-BE49-F238E27FC236}">
                <a16:creationId xmlns:a16="http://schemas.microsoft.com/office/drawing/2014/main" id="{4CD21619-D80B-4040-9393-F4E8AD158CD7}"/>
              </a:ext>
            </a:extLst>
          </p:cNvPr>
          <p:cNvSpPr txBox="1">
            <a:spLocks/>
          </p:cNvSpPr>
          <p:nvPr/>
        </p:nvSpPr>
        <p:spPr>
          <a:xfrm>
            <a:off x="628650" y="273844"/>
            <a:ext cx="7886700" cy="605722"/>
          </a:xfrm>
          <a:prstGeom prst="rect">
            <a:avLst/>
          </a:prstGeom>
        </p:spPr>
        <p:txBody>
          <a:bodyP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dirty="0"/>
              <a:t>Text Generation</a:t>
            </a:r>
            <a:endParaRPr lang="en-US" sz="3200" dirty="0"/>
          </a:p>
        </p:txBody>
      </p:sp>
    </p:spTree>
    <p:extLst>
      <p:ext uri="{BB962C8B-B14F-4D97-AF65-F5344CB8AC3E}">
        <p14:creationId xmlns:p14="http://schemas.microsoft.com/office/powerpoint/2010/main" val="1795609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A4D92C-94A7-CE40-9774-4B4423B37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1" y="2074985"/>
            <a:ext cx="9115425" cy="2314575"/>
          </a:xfrm>
          <a:prstGeom prst="rect">
            <a:avLst/>
          </a:prstGeom>
        </p:spPr>
      </p:pic>
      <p:sp>
        <p:nvSpPr>
          <p:cNvPr id="5" name="Rectangle 4">
            <a:extLst>
              <a:ext uri="{FF2B5EF4-FFF2-40B4-BE49-F238E27FC236}">
                <a16:creationId xmlns:a16="http://schemas.microsoft.com/office/drawing/2014/main" id="{A8107293-08FF-3148-B48A-DB3F3CD62963}"/>
              </a:ext>
            </a:extLst>
          </p:cNvPr>
          <p:cNvSpPr/>
          <p:nvPr/>
        </p:nvSpPr>
        <p:spPr>
          <a:xfrm>
            <a:off x="2323983" y="2083777"/>
            <a:ext cx="1124712" cy="88696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a:defRPr/>
            </a:pPr>
            <a:endParaRPr lang="en-US" sz="1350">
              <a:solidFill>
                <a:prstClr val="black"/>
              </a:solidFill>
              <a:latin typeface="Calibri"/>
            </a:endParaRPr>
          </a:p>
        </p:txBody>
      </p:sp>
      <p:sp>
        <p:nvSpPr>
          <p:cNvPr id="7" name="Title 4">
            <a:extLst>
              <a:ext uri="{FF2B5EF4-FFF2-40B4-BE49-F238E27FC236}">
                <a16:creationId xmlns:a16="http://schemas.microsoft.com/office/drawing/2014/main" id="{6520ECED-FC01-967A-26F0-C62FD26E1A71}"/>
              </a:ext>
            </a:extLst>
          </p:cNvPr>
          <p:cNvSpPr txBox="1">
            <a:spLocks/>
          </p:cNvSpPr>
          <p:nvPr/>
        </p:nvSpPr>
        <p:spPr>
          <a:xfrm>
            <a:off x="628650" y="273844"/>
            <a:ext cx="7886700" cy="605722"/>
          </a:xfrm>
          <a:prstGeom prst="rect">
            <a:avLst/>
          </a:prstGeom>
        </p:spPr>
        <p:txBody>
          <a:bodyP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dirty="0"/>
              <a:t>Text Generation -&gt; Suggested Email Responses</a:t>
            </a:r>
            <a:endParaRPr lang="en-US" sz="3200" dirty="0"/>
          </a:p>
        </p:txBody>
      </p:sp>
    </p:spTree>
    <p:extLst>
      <p:ext uri="{BB962C8B-B14F-4D97-AF65-F5344CB8AC3E}">
        <p14:creationId xmlns:p14="http://schemas.microsoft.com/office/powerpoint/2010/main" val="48607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D113-C35E-46A2-CBB6-1378216018BE}"/>
              </a:ext>
            </a:extLst>
          </p:cNvPr>
          <p:cNvSpPr>
            <a:spLocks noGrp="1"/>
          </p:cNvSpPr>
          <p:nvPr>
            <p:ph type="title"/>
          </p:nvPr>
        </p:nvSpPr>
        <p:spPr/>
        <p:txBody>
          <a:bodyPr/>
          <a:lstStyle/>
          <a:p>
            <a:r>
              <a:rPr lang="en-US" dirty="0"/>
              <a:t>Are all tasks special cases of text generation?</a:t>
            </a:r>
          </a:p>
        </p:txBody>
      </p:sp>
      <p:pic>
        <p:nvPicPr>
          <p:cNvPr id="4" name="Picture 3">
            <a:extLst>
              <a:ext uri="{FF2B5EF4-FFF2-40B4-BE49-F238E27FC236}">
                <a16:creationId xmlns:a16="http://schemas.microsoft.com/office/drawing/2014/main" id="{921D5FC5-1A47-FF1F-8552-D6E818AF19B3}"/>
              </a:ext>
            </a:extLst>
          </p:cNvPr>
          <p:cNvPicPr>
            <a:picLocks noChangeAspect="1"/>
          </p:cNvPicPr>
          <p:nvPr/>
        </p:nvPicPr>
        <p:blipFill>
          <a:blip r:embed="rId2"/>
          <a:stretch>
            <a:fillRect/>
          </a:stretch>
        </p:blipFill>
        <p:spPr>
          <a:xfrm>
            <a:off x="1467464" y="1075385"/>
            <a:ext cx="6209071" cy="3915683"/>
          </a:xfrm>
          <a:prstGeom prst="rect">
            <a:avLst/>
          </a:prstGeom>
        </p:spPr>
      </p:pic>
    </p:spTree>
    <p:extLst>
      <p:ext uri="{BB962C8B-B14F-4D97-AF65-F5344CB8AC3E}">
        <p14:creationId xmlns:p14="http://schemas.microsoft.com/office/powerpoint/2010/main" val="20752885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D113-C35E-46A2-CBB6-1378216018BE}"/>
              </a:ext>
            </a:extLst>
          </p:cNvPr>
          <p:cNvSpPr>
            <a:spLocks noGrp="1"/>
          </p:cNvSpPr>
          <p:nvPr>
            <p:ph type="title"/>
          </p:nvPr>
        </p:nvSpPr>
        <p:spPr/>
        <p:txBody>
          <a:bodyPr/>
          <a:lstStyle/>
          <a:p>
            <a:r>
              <a:rPr lang="en-US" dirty="0"/>
              <a:t>Are all tasks special cases of text generation?</a:t>
            </a:r>
          </a:p>
        </p:txBody>
      </p:sp>
      <p:pic>
        <p:nvPicPr>
          <p:cNvPr id="3" name="Picture 2">
            <a:extLst>
              <a:ext uri="{FF2B5EF4-FFF2-40B4-BE49-F238E27FC236}">
                <a16:creationId xmlns:a16="http://schemas.microsoft.com/office/drawing/2014/main" id="{3C4AEDE3-343A-975E-CD12-FC7778CCD803}"/>
              </a:ext>
            </a:extLst>
          </p:cNvPr>
          <p:cNvPicPr>
            <a:picLocks noChangeAspect="1"/>
          </p:cNvPicPr>
          <p:nvPr/>
        </p:nvPicPr>
        <p:blipFill>
          <a:blip r:embed="rId2"/>
          <a:stretch>
            <a:fillRect/>
          </a:stretch>
        </p:blipFill>
        <p:spPr>
          <a:xfrm>
            <a:off x="1619486" y="1031070"/>
            <a:ext cx="5905027" cy="4112430"/>
          </a:xfrm>
          <a:prstGeom prst="rect">
            <a:avLst/>
          </a:prstGeom>
        </p:spPr>
      </p:pic>
    </p:spTree>
    <p:extLst>
      <p:ext uri="{BB962C8B-B14F-4D97-AF65-F5344CB8AC3E}">
        <p14:creationId xmlns:p14="http://schemas.microsoft.com/office/powerpoint/2010/main" val="3043221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3178716" y="467266"/>
            <a:ext cx="262758" cy="4338186"/>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083537" y="2908291"/>
            <a:ext cx="2240351"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6386821" y="2458390"/>
            <a:ext cx="2003517"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273844"/>
            <a:ext cx="9144000" cy="994172"/>
          </a:xfrm>
        </p:spPr>
        <p:txBody>
          <a:bodyPr>
            <a:normAutofit/>
          </a:bodyPr>
          <a:lstStyle/>
          <a:p>
            <a:pPr algn="ctr"/>
            <a:r>
              <a:rPr lang="en-US" dirty="0"/>
              <a:t>Predictive models for tabular data</a:t>
            </a:r>
          </a:p>
        </p:txBody>
      </p:sp>
      <p:sp>
        <p:nvSpPr>
          <p:cNvPr id="2" name="TextBox 1">
            <a:extLst>
              <a:ext uri="{FF2B5EF4-FFF2-40B4-BE49-F238E27FC236}">
                <a16:creationId xmlns:a16="http://schemas.microsoft.com/office/drawing/2014/main" id="{A89DB9E1-43B6-E249-9D75-E82D12E3759D}"/>
              </a:ext>
            </a:extLst>
          </p:cNvPr>
          <p:cNvSpPr txBox="1"/>
          <p:nvPr/>
        </p:nvSpPr>
        <p:spPr>
          <a:xfrm>
            <a:off x="3395818" y="395267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141002"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6258233"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D113-C35E-46A2-CBB6-1378216018BE}"/>
              </a:ext>
            </a:extLst>
          </p:cNvPr>
          <p:cNvSpPr>
            <a:spLocks noGrp="1"/>
          </p:cNvSpPr>
          <p:nvPr>
            <p:ph type="title"/>
          </p:nvPr>
        </p:nvSpPr>
        <p:spPr/>
        <p:txBody>
          <a:bodyPr/>
          <a:lstStyle/>
          <a:p>
            <a:r>
              <a:rPr lang="en-US" dirty="0"/>
              <a:t>Are all tasks special cases of text generation?</a:t>
            </a:r>
          </a:p>
        </p:txBody>
      </p:sp>
      <p:pic>
        <p:nvPicPr>
          <p:cNvPr id="4" name="Picture 3">
            <a:extLst>
              <a:ext uri="{FF2B5EF4-FFF2-40B4-BE49-F238E27FC236}">
                <a16:creationId xmlns:a16="http://schemas.microsoft.com/office/drawing/2014/main" id="{447DC276-C773-FCBB-0884-43D6D3DB9D8B}"/>
              </a:ext>
            </a:extLst>
          </p:cNvPr>
          <p:cNvPicPr>
            <a:picLocks noChangeAspect="1"/>
          </p:cNvPicPr>
          <p:nvPr/>
        </p:nvPicPr>
        <p:blipFill>
          <a:blip r:embed="rId2"/>
          <a:stretch>
            <a:fillRect/>
          </a:stretch>
        </p:blipFill>
        <p:spPr>
          <a:xfrm>
            <a:off x="685800" y="1319481"/>
            <a:ext cx="7772400" cy="3550175"/>
          </a:xfrm>
          <a:prstGeom prst="rect">
            <a:avLst/>
          </a:prstGeom>
        </p:spPr>
      </p:pic>
    </p:spTree>
    <p:extLst>
      <p:ext uri="{BB962C8B-B14F-4D97-AF65-F5344CB8AC3E}">
        <p14:creationId xmlns:p14="http://schemas.microsoft.com/office/powerpoint/2010/main" val="1893815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2997F-E60F-5856-1B64-3DD36BD499AC}"/>
              </a:ext>
            </a:extLst>
          </p:cNvPr>
          <p:cNvSpPr>
            <a:spLocks noGrp="1"/>
          </p:cNvSpPr>
          <p:nvPr>
            <p:ph type="title"/>
          </p:nvPr>
        </p:nvSpPr>
        <p:spPr/>
        <p:txBody>
          <a:bodyPr/>
          <a:lstStyle/>
          <a:p>
            <a:r>
              <a:rPr lang="en-US" dirty="0"/>
              <a:t>How do we make predictions from text?</a:t>
            </a:r>
          </a:p>
        </p:txBody>
      </p:sp>
      <p:sp>
        <p:nvSpPr>
          <p:cNvPr id="3" name="Text Placeholder 2">
            <a:extLst>
              <a:ext uri="{FF2B5EF4-FFF2-40B4-BE49-F238E27FC236}">
                <a16:creationId xmlns:a16="http://schemas.microsoft.com/office/drawing/2014/main" id="{93432DBE-FF27-4C7C-C0A9-FADD3C7F1810}"/>
              </a:ext>
            </a:extLst>
          </p:cNvPr>
          <p:cNvSpPr>
            <a:spLocks noGrp="1"/>
          </p:cNvSpPr>
          <p:nvPr>
            <p:ph type="body" idx="1"/>
          </p:nvPr>
        </p:nvSpPr>
        <p:spPr/>
        <p:txBody>
          <a:bodyPr/>
          <a:lstStyle/>
          <a:p>
            <a:r>
              <a:rPr lang="en-US" dirty="0"/>
              <a:t>Answer 1: word counts</a:t>
            </a:r>
          </a:p>
        </p:txBody>
      </p:sp>
    </p:spTree>
    <p:extLst>
      <p:ext uri="{BB962C8B-B14F-4D97-AF65-F5344CB8AC3E}">
        <p14:creationId xmlns:p14="http://schemas.microsoft.com/office/powerpoint/2010/main" val="135181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A Simple Predictive Model: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2301571" y="4314966"/>
            <a:ext cx="4587859" cy="396583"/>
          </a:xfrm>
          <a:prstGeom prst="rect">
            <a:avLst/>
          </a:prstGeom>
          <a:noFill/>
        </p:spPr>
        <p:txBody>
          <a:bodyPr wrap="none" rtlCol="0">
            <a:spAutoFit/>
          </a:bodyPr>
          <a:lstStyle/>
          <a:p>
            <a:r>
              <a:rPr lang="en-US" sz="1977" dirty="0"/>
              <a:t>End goal: predict</a:t>
            </a:r>
            <a:r>
              <a:rPr lang="en-US" sz="1977" i="1" dirty="0"/>
              <a:t> </a:t>
            </a:r>
            <a:r>
              <a:rPr lang="en-US" sz="1977" dirty="0">
                <a:latin typeface="Times New Roman" panose="02020603050405020304" pitchFamily="18" charset="0"/>
                <a:cs typeface="Times New Roman" panose="02020603050405020304" pitchFamily="18" charset="0"/>
              </a:rPr>
              <a:t>odds of hospital mortality</a:t>
            </a:r>
            <a:endParaRPr lang="en-US" sz="1977"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323179"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6440410"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157747" y="3066435"/>
            <a:ext cx="1880762" cy="396583"/>
          </a:xfrm>
          <a:prstGeom prst="rect">
            <a:avLst/>
          </a:prstGeom>
          <a:noFill/>
        </p:spPr>
        <p:txBody>
          <a:bodyPr wrap="square" rtlCol="0">
            <a:spAutoFit/>
          </a:bodyPr>
          <a:lstStyle/>
          <a:p>
            <a:pPr algn="r"/>
            <a:r>
              <a:rPr lang="en-US" sz="1977"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700180" y="3066435"/>
            <a:ext cx="1880762" cy="396583"/>
          </a:xfrm>
          <a:prstGeom prst="rect">
            <a:avLst/>
          </a:prstGeom>
          <a:noFill/>
        </p:spPr>
        <p:txBody>
          <a:bodyPr wrap="square" rtlCol="0">
            <a:spAutoFit/>
          </a:bodyPr>
          <a:lstStyle/>
          <a:p>
            <a:pPr algn="r"/>
            <a:r>
              <a:rPr lang="en-US" sz="1977"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242613" y="3064566"/>
            <a:ext cx="1880762" cy="396583"/>
          </a:xfrm>
          <a:prstGeom prst="rect">
            <a:avLst/>
          </a:prstGeom>
          <a:noFill/>
        </p:spPr>
        <p:txBody>
          <a:bodyPr wrap="square" rtlCol="0">
            <a:spAutoFit/>
          </a:bodyPr>
          <a:lstStyle/>
          <a:p>
            <a:pPr algn="r"/>
            <a:r>
              <a:rPr lang="en-US" sz="1977"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1785046" y="3064566"/>
            <a:ext cx="1880762" cy="396583"/>
          </a:xfrm>
          <a:prstGeom prst="rect">
            <a:avLst/>
          </a:prstGeom>
          <a:noFill/>
        </p:spPr>
        <p:txBody>
          <a:bodyPr wrap="square" rtlCol="0">
            <a:spAutoFit/>
          </a:bodyPr>
          <a:lstStyle/>
          <a:p>
            <a:pPr algn="r"/>
            <a:r>
              <a:rPr lang="en-US" sz="1977"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2327479" y="3064564"/>
            <a:ext cx="1880762" cy="396583"/>
          </a:xfrm>
          <a:prstGeom prst="rect">
            <a:avLst/>
          </a:prstGeom>
          <a:noFill/>
        </p:spPr>
        <p:txBody>
          <a:bodyPr wrap="square" rtlCol="0">
            <a:spAutoFit/>
          </a:bodyPr>
          <a:lstStyle/>
          <a:p>
            <a:pPr algn="r"/>
            <a:r>
              <a:rPr lang="en-US" sz="1977"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2869912" y="3064564"/>
            <a:ext cx="1880762" cy="396583"/>
          </a:xfrm>
          <a:prstGeom prst="rect">
            <a:avLst/>
          </a:prstGeom>
          <a:noFill/>
        </p:spPr>
        <p:txBody>
          <a:bodyPr wrap="square" rtlCol="0">
            <a:spAutoFit/>
          </a:bodyPr>
          <a:lstStyle/>
          <a:p>
            <a:pPr algn="r"/>
            <a:r>
              <a:rPr lang="en-US" sz="1977"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3412345" y="3062694"/>
            <a:ext cx="1880762" cy="396583"/>
          </a:xfrm>
          <a:prstGeom prst="rect">
            <a:avLst/>
          </a:prstGeom>
          <a:noFill/>
        </p:spPr>
        <p:txBody>
          <a:bodyPr wrap="square" rtlCol="0">
            <a:spAutoFit/>
          </a:bodyPr>
          <a:lstStyle/>
          <a:p>
            <a:pPr algn="r"/>
            <a:r>
              <a:rPr lang="en-US" sz="1977"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3954780" y="3064563"/>
            <a:ext cx="1880762" cy="396583"/>
          </a:xfrm>
          <a:prstGeom prst="rect">
            <a:avLst/>
          </a:prstGeom>
          <a:noFill/>
        </p:spPr>
        <p:txBody>
          <a:bodyPr wrap="square" rtlCol="0">
            <a:spAutoFit/>
          </a:bodyPr>
          <a:lstStyle/>
          <a:p>
            <a:pPr algn="r"/>
            <a:r>
              <a:rPr lang="en-US" sz="1977"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5273812" y="3067646"/>
            <a:ext cx="1880762" cy="396583"/>
          </a:xfrm>
          <a:prstGeom prst="rect">
            <a:avLst/>
          </a:prstGeom>
          <a:noFill/>
        </p:spPr>
        <p:txBody>
          <a:bodyPr wrap="square" rtlCol="0">
            <a:spAutoFit/>
          </a:bodyPr>
          <a:lstStyle/>
          <a:p>
            <a:pPr algn="r"/>
            <a:r>
              <a:rPr lang="en-US" sz="1977" dirty="0"/>
              <a:t>Survival</a:t>
            </a:r>
          </a:p>
        </p:txBody>
      </p:sp>
      <p:sp>
        <p:nvSpPr>
          <p:cNvPr id="15" name="Right Brace 14"/>
          <p:cNvSpPr/>
          <p:nvPr/>
        </p:nvSpPr>
        <p:spPr>
          <a:xfrm rot="16200000">
            <a:off x="3337099" y="-613518"/>
            <a:ext cx="310346" cy="4338186"/>
          </a:xfrm>
          <a:prstGeom prst="rightBrace">
            <a:avLst>
              <a:gd name="adj1" fmla="val 3782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3" name="TextBox 2"/>
          <p:cNvSpPr txBox="1"/>
          <p:nvPr/>
        </p:nvSpPr>
        <p:spPr>
          <a:xfrm>
            <a:off x="3262520" y="992758"/>
            <a:ext cx="506870" cy="369332"/>
          </a:xfrm>
          <a:prstGeom prst="rect">
            <a:avLst/>
          </a:prstGeom>
          <a:noFill/>
        </p:spPr>
        <p:txBody>
          <a:bodyPr wrap="none" rtlCol="0">
            <a:spAutoFit/>
          </a:bodyPr>
          <a:lstStyle/>
          <a:p>
            <a:r>
              <a:rPr lang="en-US" dirty="0">
                <a:solidFill>
                  <a:schemeClr val="accent2"/>
                </a:solidFill>
              </a:rPr>
              <a:t>???</a:t>
            </a:r>
          </a:p>
        </p:txBody>
      </p:sp>
    </p:spTree>
    <p:extLst>
      <p:ext uri="{BB962C8B-B14F-4D97-AF65-F5344CB8AC3E}">
        <p14:creationId xmlns:p14="http://schemas.microsoft.com/office/powerpoint/2010/main" val="1616954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355083"/>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786386"/>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360250"/>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781219"/>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20735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633491"/>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298227"/>
            <a:ext cx="821448"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724363"/>
            <a:ext cx="886762"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724363"/>
            <a:ext cx="6974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298227"/>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907983"/>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914634"/>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5953300" y="1520111"/>
                <a:ext cx="2733500" cy="1005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5953300" y="1520111"/>
                <a:ext cx="2733500" cy="1005083"/>
              </a:xfrm>
              <a:prstGeom prst="rect">
                <a:avLst/>
              </a:prstGeom>
              <a:blipFill>
                <a:blip r:embed="rId4"/>
                <a:stretch>
                  <a:fillRect l="-2315" t="-2500" b="-10000"/>
                </a:stretch>
              </a:blipFill>
            </p:spPr>
            <p:txBody>
              <a:bodyPr/>
              <a:lstStyle/>
              <a:p>
                <a:r>
                  <a:rPr lang="en-US">
                    <a:noFill/>
                  </a:rPr>
                  <a:t> </a:t>
                </a:r>
              </a:p>
            </p:txBody>
          </p:sp>
        </mc:Fallback>
      </mc:AlternateContent>
    </p:spTree>
    <p:extLst>
      <p:ext uri="{BB962C8B-B14F-4D97-AF65-F5344CB8AC3E}">
        <p14:creationId xmlns:p14="http://schemas.microsoft.com/office/powerpoint/2010/main" val="1571446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5953300" y="1520111"/>
                <a:ext cx="2733500" cy="3439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5953300" y="1520111"/>
                <a:ext cx="2733500" cy="3439083"/>
              </a:xfrm>
              <a:prstGeom prst="rect">
                <a:avLst/>
              </a:prstGeom>
              <a:blipFill>
                <a:blip r:embed="rId3"/>
                <a:stretch>
                  <a:fillRect l="-2315" t="-7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129615"/>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560918"/>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134782"/>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555751"/>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981887"/>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2408023"/>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072759"/>
            <a:ext cx="65453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498895"/>
            <a:ext cx="68635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498895"/>
            <a:ext cx="5450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682515"/>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689166"/>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205979"/>
                <a:ext cx="8229600" cy="857250"/>
              </a:xfrm>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5"/>
                <a:stretch>
                  <a:fillRect l="-2006" t="-16176"/>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4268280"/>
            <a:ext cx="3241044" cy="330056"/>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982789"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4839711"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64563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8629" y="962172"/>
            <a:ext cx="3595133" cy="1912610"/>
          </a:xfrm>
          <a:prstGeom prst="rect">
            <a:avLst/>
          </a:prstGeom>
        </p:spPr>
      </p:pic>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955" y="1089129"/>
            <a:ext cx="3020255" cy="2011490"/>
          </a:xfrm>
          <a:prstGeom prst="rect">
            <a:avLst/>
          </a:prstGeom>
        </p:spPr>
      </p:pic>
      <p:sp>
        <p:nvSpPr>
          <p:cNvPr id="7" name="Rectangle 6">
            <a:extLst>
              <a:ext uri="{FF2B5EF4-FFF2-40B4-BE49-F238E27FC236}">
                <a16:creationId xmlns:a16="http://schemas.microsoft.com/office/drawing/2014/main" id="{6D48AE61-F0ED-384B-9E2C-BD7F3C5A231F}"/>
              </a:ext>
            </a:extLst>
          </p:cNvPr>
          <p:cNvSpPr/>
          <p:nvPr/>
        </p:nvSpPr>
        <p:spPr>
          <a:xfrm>
            <a:off x="7252865" y="2846704"/>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115077" y="3890430"/>
            <a:ext cx="6913846" cy="830997"/>
          </a:xfrm>
          <a:prstGeom prst="rect">
            <a:avLst/>
          </a:prstGeom>
          <a:noFill/>
        </p:spPr>
        <p:txBody>
          <a:bodyPr wrap="square" rtlCol="0">
            <a:spAutoFit/>
          </a:bodyPr>
          <a:lstStyle/>
          <a:p>
            <a:pPr algn="ctr"/>
            <a:r>
              <a:rPr lang="en-US" sz="2400" dirty="0">
                <a:solidFill>
                  <a:srgbClr val="FF0000"/>
                </a:solidFill>
              </a:rPr>
              <a:t>Can we use a standard predictive model </a:t>
            </a:r>
          </a:p>
          <a:p>
            <a:pPr algn="ctr"/>
            <a:r>
              <a:rPr lang="en-US" sz="2400" dirty="0">
                <a:solidFill>
                  <a:srgbClr val="FF0000"/>
                </a:solidFill>
              </a:rPr>
              <a:t>setup to solve this problem?</a:t>
            </a:r>
          </a:p>
        </p:txBody>
      </p:sp>
      <p:sp>
        <p:nvSpPr>
          <p:cNvPr id="9" name="Title 1">
            <a:extLst>
              <a:ext uri="{FF2B5EF4-FFF2-40B4-BE49-F238E27FC236}">
                <a16:creationId xmlns:a16="http://schemas.microsoft.com/office/drawing/2014/main" id="{0F7E80F5-613B-C741-B35C-653641E4E56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spTree>
    <p:extLst>
      <p:ext uri="{BB962C8B-B14F-4D97-AF65-F5344CB8AC3E}">
        <p14:creationId xmlns:p14="http://schemas.microsoft.com/office/powerpoint/2010/main" val="1291896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156794"/>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588097"/>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161961"/>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582930"/>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00906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435201"/>
            <a:ext cx="3241044" cy="330056"/>
          </a:xfrm>
          <a:prstGeom prst="rect">
            <a:avLst/>
          </a:prstGeom>
        </p:spPr>
      </p:pic>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4295458"/>
            <a:ext cx="3241044" cy="330056"/>
          </a:xfrm>
          <a:prstGeom prst="rect">
            <a:avLst/>
          </a:prstGeom>
        </p:spPr>
      </p:pic>
      <p:sp>
        <p:nvSpPr>
          <p:cNvPr id="3" name="TextBox 2"/>
          <p:cNvSpPr txBox="1"/>
          <p:nvPr/>
        </p:nvSpPr>
        <p:spPr>
          <a:xfrm>
            <a:off x="1342641" y="1129615"/>
            <a:ext cx="3871209" cy="3554819"/>
          </a:xfrm>
          <a:prstGeom prst="rect">
            <a:avLst/>
          </a:prstGeom>
          <a:solidFill>
            <a:schemeClr val="bg1"/>
          </a:solidFill>
        </p:spPr>
        <p:txBody>
          <a:bodyPr wrap="square" rtlCol="0">
            <a:spAutoFit/>
          </a:bodyPr>
          <a:lstStyle/>
          <a:p>
            <a:r>
              <a:rPr lang="en-US" sz="1500" dirty="0"/>
              <a:t>What helps with morning sickness?</a:t>
            </a:r>
          </a:p>
          <a:p>
            <a:endParaRPr lang="en-US" sz="1500" dirty="0"/>
          </a:p>
          <a:p>
            <a:r>
              <a:rPr lang="en-US" sz="1500" dirty="0"/>
              <a:t>How many months should I breastfeed?</a:t>
            </a:r>
          </a:p>
          <a:p>
            <a:endParaRPr lang="en-US" sz="1500" dirty="0"/>
          </a:p>
          <a:p>
            <a:r>
              <a:rPr lang="en-US" sz="1500" dirty="0"/>
              <a:t>I passed out and Mom said I was shaking</a:t>
            </a:r>
          </a:p>
          <a:p>
            <a:endParaRPr lang="en-US" sz="1500" dirty="0"/>
          </a:p>
          <a:p>
            <a:r>
              <a:rPr lang="en-US" sz="1500" dirty="0"/>
              <a:t>Where is the nearest clinic?</a:t>
            </a:r>
          </a:p>
          <a:p>
            <a:endParaRPr lang="en-US" sz="1500" dirty="0"/>
          </a:p>
          <a:p>
            <a:endParaRPr lang="en-US" sz="1500" dirty="0"/>
          </a:p>
          <a:p>
            <a:r>
              <a:rPr lang="en-US" sz="1500" dirty="0"/>
              <a:t>I am having heavy bleeding, what should I do?</a:t>
            </a:r>
          </a:p>
          <a:p>
            <a:endParaRPr lang="en-US" sz="1500" dirty="0"/>
          </a:p>
          <a:p>
            <a:r>
              <a:rPr lang="en-US" sz="1500" dirty="0"/>
              <a:t>What foods should I eat while pregnant?</a:t>
            </a:r>
          </a:p>
          <a:p>
            <a:endParaRPr lang="en-US" sz="1500" dirty="0"/>
          </a:p>
          <a:p>
            <a:endParaRPr lang="en-US" sz="1500" dirty="0"/>
          </a:p>
          <a:p>
            <a:r>
              <a:rPr lang="en-US" sz="1500" dirty="0"/>
              <a:t>My heart is racing and I can’t catch my breath</a:t>
            </a:r>
          </a:p>
        </p:txBody>
      </p:sp>
      <p:sp>
        <p:nvSpPr>
          <p:cNvPr id="43" name="TextBox 42">
            <a:extLst>
              <a:ext uri="{FF2B5EF4-FFF2-40B4-BE49-F238E27FC236}">
                <a16:creationId xmlns:a16="http://schemas.microsoft.com/office/drawing/2014/main" id="{CC32AC06-632F-43A5-BCC3-B6853BF55ED1}"/>
              </a:ext>
            </a:extLst>
          </p:cNvPr>
          <p:cNvSpPr txBox="1"/>
          <p:nvPr/>
        </p:nvSpPr>
        <p:spPr>
          <a:xfrm>
            <a:off x="708777"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6366372" y="1855693"/>
                <a:ext cx="2727536" cy="3134833"/>
              </a:xfrm>
              <a:prstGeom prst="rect">
                <a:avLst/>
              </a:prstGeom>
              <a:noFill/>
            </p:spPr>
            <p:txBody>
              <a:bodyPr wrap="square" rtlCol="0">
                <a:spAutoFit/>
              </a:bodyPr>
              <a:lstStyle/>
              <a:p>
                <a14:m>
                  <m:oMath xmlns:m="http://schemas.openxmlformats.org/officeDocument/2006/math">
                    <m:r>
                      <a:rPr lang="en-US" sz="1977" i="1" dirty="0">
                        <a:latin typeface="Cambria Math" panose="02040503050406030204" pitchFamily="18" charset="0"/>
                      </a:rPr>
                      <m:t>𝑦</m:t>
                    </m:r>
                    <m:r>
                      <a:rPr lang="en-US" sz="1977" i="1" baseline="-25000" dirty="0">
                        <a:latin typeface="Cambria Math" panose="02040503050406030204" pitchFamily="18" charset="0"/>
                      </a:rPr>
                      <m:t>𝑖</m:t>
                    </m:r>
                  </m:oMath>
                </a14:m>
                <a:r>
                  <a:rPr lang="en-US" sz="1977" dirty="0"/>
                  <a:t>: Urgent or </a:t>
                </a:r>
              </a:p>
              <a:p>
                <a:r>
                  <a:rPr lang="en-US" sz="1977" dirty="0"/>
                  <a:t>Not Urgent?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6366372" y="1855693"/>
                <a:ext cx="2727536" cy="3134833"/>
              </a:xfrm>
              <a:prstGeom prst="rect">
                <a:avLst/>
              </a:prstGeom>
              <a:blipFill>
                <a:blip r:embed="rId4"/>
                <a:stretch>
                  <a:fillRect l="-2315" t="-80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E6BEB0E-7CAC-2C4B-BE3C-0FC7BB528639}"/>
              </a:ext>
            </a:extLst>
          </p:cNvPr>
          <p:cNvSpPr txBox="1"/>
          <p:nvPr/>
        </p:nvSpPr>
        <p:spPr>
          <a:xfrm>
            <a:off x="708777" y="3072759"/>
            <a:ext cx="63386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708777"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708777" y="3498895"/>
            <a:ext cx="586106"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708777"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708777"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5655261" y="3498895"/>
            <a:ext cx="711111"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5655260"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5655261"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5655261"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5655261"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5655261"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952630" y="2709858"/>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256009" y="2687594"/>
            <a:ext cx="423514" cy="507831"/>
          </a:xfrm>
          <a:prstGeom prst="rect">
            <a:avLst/>
          </a:prstGeom>
          <a:noFill/>
        </p:spPr>
        <p:txBody>
          <a:bodyPr wrap="none" rtlCol="0">
            <a:spAutoFit/>
          </a:bodyPr>
          <a:lstStyle/>
          <a:p>
            <a:r>
              <a:rPr lang="en-US" sz="2700" dirty="0"/>
              <a:t>…</a:t>
            </a:r>
          </a:p>
        </p:txBody>
      </p:sp>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38324"/>
            <a:ext cx="8229600" cy="857250"/>
          </a:xfrm>
        </p:spPr>
        <p:txBody>
          <a:bodyPr>
            <a:normAutofit/>
          </a:bodyPr>
          <a:lstStyle/>
          <a:p>
            <a:r>
              <a:rPr lang="en-US" dirty="0"/>
              <a:t>This time, our training data is text</a:t>
            </a:r>
          </a:p>
        </p:txBody>
      </p:sp>
      <p:sp>
        <p:nvSpPr>
          <p:cNvPr id="34" name="TextBox 33">
            <a:extLst>
              <a:ext uri="{FF2B5EF4-FFF2-40B4-BE49-F238E27FC236}">
                <a16:creationId xmlns:a16="http://schemas.microsoft.com/office/drawing/2014/main" id="{791F0AF4-9E4E-2442-8A67-44BD0BC3EABF}"/>
              </a:ext>
            </a:extLst>
          </p:cNvPr>
          <p:cNvSpPr txBox="1"/>
          <p:nvPr/>
        </p:nvSpPr>
        <p:spPr>
          <a:xfrm>
            <a:off x="676957" y="4206256"/>
            <a:ext cx="66568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5655260" y="4206256"/>
            <a:ext cx="848785"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76290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5B1F-FF3B-0343-BF72-5E560AFB1433}"/>
              </a:ext>
            </a:extLst>
          </p:cNvPr>
          <p:cNvSpPr>
            <a:spLocks noGrp="1"/>
          </p:cNvSpPr>
          <p:nvPr>
            <p:ph type="title"/>
          </p:nvPr>
        </p:nvSpPr>
        <p:spPr/>
        <p:txBody>
          <a:bodyPr/>
          <a:lstStyle/>
          <a:p>
            <a:r>
              <a:rPr lang="en-US" dirty="0"/>
              <a:t>We need numbers, not words</a:t>
            </a:r>
          </a:p>
        </p:txBody>
      </p:sp>
      <p:sp>
        <p:nvSpPr>
          <p:cNvPr id="3" name="Content Placeholder 2">
            <a:extLst>
              <a:ext uri="{FF2B5EF4-FFF2-40B4-BE49-F238E27FC236}">
                <a16:creationId xmlns:a16="http://schemas.microsoft.com/office/drawing/2014/main" id="{650C32A1-FAC9-DF4D-9BCD-37F50B6AA074}"/>
              </a:ext>
            </a:extLst>
          </p:cNvPr>
          <p:cNvSpPr>
            <a:spLocks noGrp="1"/>
          </p:cNvSpPr>
          <p:nvPr>
            <p:ph idx="1"/>
          </p:nvPr>
        </p:nvSpPr>
        <p:spPr>
          <a:xfrm>
            <a:off x="457200" y="1612557"/>
            <a:ext cx="8229600" cy="2982066"/>
          </a:xfrm>
        </p:spPr>
        <p:txBody>
          <a:bodyPr/>
          <a:lstStyle/>
          <a:p>
            <a:r>
              <a:rPr lang="en-US" b="1" dirty="0">
                <a:solidFill>
                  <a:schemeClr val="tx1"/>
                </a:solidFill>
              </a:rPr>
              <a:t>Can we convert our text to a </a:t>
            </a:r>
            <a:br>
              <a:rPr lang="en-US" b="1" dirty="0">
                <a:solidFill>
                  <a:schemeClr val="tx1"/>
                </a:solidFill>
              </a:rPr>
            </a:br>
            <a:r>
              <a:rPr lang="en-US" b="1" dirty="0">
                <a:solidFill>
                  <a:schemeClr val="tx1"/>
                </a:solidFill>
              </a:rPr>
              <a:t>vector or sequence of numbers?</a:t>
            </a:r>
          </a:p>
          <a:p>
            <a:endParaRPr lang="en-US" dirty="0"/>
          </a:p>
          <a:p>
            <a:r>
              <a:rPr lang="en-US" dirty="0"/>
              <a:t>If yes, we can use logistic regression (or any other predictive model)!</a:t>
            </a:r>
          </a:p>
        </p:txBody>
      </p:sp>
    </p:spTree>
    <p:extLst>
      <p:ext uri="{BB962C8B-B14F-4D97-AF65-F5344CB8AC3E}">
        <p14:creationId xmlns:p14="http://schemas.microsoft.com/office/powerpoint/2010/main" val="3961139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233998"/>
            <a:ext cx="8090587" cy="857250"/>
          </a:xfrm>
        </p:spPr>
        <p:txBody>
          <a:bodyPr>
            <a:noAutofit/>
          </a:bodyPr>
          <a:lstStyle/>
          <a:p>
            <a:pPr algn="l"/>
            <a:r>
              <a:rPr lang="en-US" sz="3600" dirty="0"/>
              <a:t>First try: count words in each SMS</a:t>
            </a:r>
            <a:br>
              <a:rPr lang="en-US" sz="3600" dirty="0"/>
            </a:br>
            <a:r>
              <a:rPr lang="en-US" sz="3600" dirty="0"/>
              <a:t>Step 1: </a:t>
            </a:r>
            <a:r>
              <a:rPr lang="en-US" sz="3600" u="sng" dirty="0"/>
              <a:t>Define a </a:t>
            </a:r>
            <a:r>
              <a:rPr lang="en-US" sz="3600" b="1" u="sng" dirty="0"/>
              <a:t>vocabulary</a:t>
            </a:r>
            <a:r>
              <a:rPr lang="en-US" sz="3600" u="sng" dirty="0"/>
              <a:t> of words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4619" y="2609084"/>
            <a:ext cx="3170396" cy="1251122"/>
          </a:xfrm>
          <a:prstGeom prst="rect">
            <a:avLst/>
          </a:prstGeom>
        </p:spPr>
      </p:pic>
      <p:sp>
        <p:nvSpPr>
          <p:cNvPr id="8" name="Right Arrow 7"/>
          <p:cNvSpPr/>
          <p:nvPr/>
        </p:nvSpPr>
        <p:spPr>
          <a:xfrm>
            <a:off x="3447535" y="2877844"/>
            <a:ext cx="1955457" cy="713603"/>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list of all words </a:t>
            </a:r>
          </a:p>
          <a:p>
            <a:pPr algn="ctr"/>
            <a:r>
              <a:rPr lang="en-US" sz="1200" dirty="0"/>
              <a:t>(in no particular order)</a:t>
            </a:r>
          </a:p>
        </p:txBody>
      </p:sp>
      <p:sp>
        <p:nvSpPr>
          <p:cNvPr id="22" name="TextBox 21"/>
          <p:cNvSpPr txBox="1"/>
          <p:nvPr/>
        </p:nvSpPr>
        <p:spPr>
          <a:xfrm>
            <a:off x="5696454" y="2369024"/>
            <a:ext cx="3200411" cy="1754326"/>
          </a:xfrm>
          <a:prstGeom prst="rect">
            <a:avLst/>
          </a:prstGeom>
          <a:noFill/>
        </p:spPr>
        <p:txBody>
          <a:bodyPr wrap="square" numCol="3"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Tree>
    <p:extLst>
      <p:ext uri="{BB962C8B-B14F-4D97-AF65-F5344CB8AC3E}">
        <p14:creationId xmlns:p14="http://schemas.microsoft.com/office/powerpoint/2010/main" val="4081121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05396" y="-680636"/>
            <a:ext cx="1047205"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306033" y="1877937"/>
            <a:ext cx="2658869" cy="300082"/>
          </a:xfrm>
          <a:prstGeom prst="rect">
            <a:avLst/>
          </a:prstGeom>
          <a:noFill/>
        </p:spPr>
        <p:txBody>
          <a:bodyPr wrap="none" rtlCol="0">
            <a:spAutoFit/>
          </a:bodyPr>
          <a:lstStyle/>
          <a:p>
            <a:r>
              <a:rPr lang="en-US" sz="1350" dirty="0"/>
              <a:t>What helps with morning sickness?</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687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1609726" y="1101330"/>
            <a:ext cx="2609850" cy="26419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169774"/>
            <a:ext cx="9144000" cy="650536"/>
          </a:xfrm>
        </p:spPr>
        <p:txBody>
          <a:bodyPr>
            <a:normAutofit/>
          </a:bodyPr>
          <a:lstStyle/>
          <a:p>
            <a:pPr algn="ctr"/>
            <a:r>
              <a:rPr lang="en-US" dirty="0"/>
              <a:t>CNNs: predictive models for image data</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783272" y="2658275"/>
            <a:ext cx="262758" cy="260985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122407" y="4068394"/>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661679" y="1189825"/>
            <a:ext cx="2466976" cy="244554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9962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4" y="-730122"/>
            <a:ext cx="994170"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114010" y="1877937"/>
            <a:ext cx="3037691" cy="300082"/>
          </a:xfrm>
          <a:prstGeom prst="rect">
            <a:avLst/>
          </a:prstGeom>
          <a:noFill/>
        </p:spPr>
        <p:txBody>
          <a:bodyPr wrap="none" rtlCol="0">
            <a:spAutoFit/>
          </a:bodyPr>
          <a:lstStyle/>
          <a:p>
            <a:r>
              <a:rPr lang="en-US" sz="1350" dirty="0"/>
              <a:t>I passed out and Mom said I was shaking</a:t>
            </a:r>
          </a:p>
        </p:txBody>
      </p:sp>
      <p:sp>
        <p:nvSpPr>
          <p:cNvPr id="26" name="TextBox 2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548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Note that word order does not matter!</a:t>
            </a:r>
            <a:endParaRPr lang="en-US" sz="3000" u="sng" dirty="0"/>
          </a:p>
        </p:txBody>
      </p:sp>
      <p:sp>
        <p:nvSpPr>
          <p:cNvPr id="24" name="TextBox 23"/>
          <p:cNvSpPr txBox="1"/>
          <p:nvPr/>
        </p:nvSpPr>
        <p:spPr>
          <a:xfrm rot="16200000">
            <a:off x="4190882" y="-707793"/>
            <a:ext cx="1076234"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627829" y="1877937"/>
            <a:ext cx="2016771" cy="300082"/>
          </a:xfrm>
          <a:prstGeom prst="rect">
            <a:avLst/>
          </a:prstGeom>
          <a:noFill/>
        </p:spPr>
        <p:txBody>
          <a:bodyPr wrap="none" rtlCol="0">
            <a:spAutoFit/>
          </a:bodyPr>
          <a:lstStyle/>
          <a:p>
            <a:r>
              <a:rPr lang="en-US" sz="1350" dirty="0"/>
              <a:t>clinic is where nearest the</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3217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25603" y="2214948"/>
            <a:ext cx="1722870" cy="1722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 “bag of words”</a:t>
            </a:r>
          </a:p>
        </p:txBody>
      </p:sp>
      <p:sp>
        <p:nvSpPr>
          <p:cNvPr id="4" name="TextBox 3"/>
          <p:cNvSpPr txBox="1"/>
          <p:nvPr/>
        </p:nvSpPr>
        <p:spPr>
          <a:xfrm>
            <a:off x="3955537" y="3070200"/>
            <a:ext cx="543739" cy="300082"/>
          </a:xfrm>
          <a:prstGeom prst="rect">
            <a:avLst/>
          </a:prstGeom>
          <a:noFill/>
        </p:spPr>
        <p:txBody>
          <a:bodyPr wrap="none" rtlCol="0">
            <a:spAutoFit/>
          </a:bodyPr>
          <a:lstStyle/>
          <a:p>
            <a:r>
              <a:rPr lang="en-US" sz="1350" dirty="0"/>
              <a:t>clinic</a:t>
            </a:r>
          </a:p>
        </p:txBody>
      </p:sp>
      <p:sp>
        <p:nvSpPr>
          <p:cNvPr id="5" name="TextBox 4"/>
          <p:cNvSpPr txBox="1"/>
          <p:nvPr/>
        </p:nvSpPr>
        <p:spPr>
          <a:xfrm>
            <a:off x="4222424" y="3531843"/>
            <a:ext cx="292068" cy="300082"/>
          </a:xfrm>
          <a:prstGeom prst="rect">
            <a:avLst/>
          </a:prstGeom>
          <a:noFill/>
        </p:spPr>
        <p:txBody>
          <a:bodyPr wrap="none" rtlCol="0">
            <a:spAutoFit/>
          </a:bodyPr>
          <a:lstStyle/>
          <a:p>
            <a:r>
              <a:rPr lang="en-US" sz="1350" dirty="0"/>
              <a:t>is</a:t>
            </a:r>
          </a:p>
        </p:txBody>
      </p:sp>
      <p:sp>
        <p:nvSpPr>
          <p:cNvPr id="6" name="TextBox 5"/>
          <p:cNvSpPr txBox="1"/>
          <p:nvPr/>
        </p:nvSpPr>
        <p:spPr>
          <a:xfrm>
            <a:off x="3849605" y="3294556"/>
            <a:ext cx="631198" cy="300082"/>
          </a:xfrm>
          <a:prstGeom prst="rect">
            <a:avLst/>
          </a:prstGeom>
          <a:noFill/>
        </p:spPr>
        <p:txBody>
          <a:bodyPr wrap="none" rtlCol="0">
            <a:spAutoFit/>
          </a:bodyPr>
          <a:lstStyle/>
          <a:p>
            <a:r>
              <a:rPr lang="en-US" sz="1350" dirty="0"/>
              <a:t>where</a:t>
            </a:r>
          </a:p>
        </p:txBody>
      </p:sp>
      <p:sp>
        <p:nvSpPr>
          <p:cNvPr id="7" name="TextBox 6"/>
          <p:cNvSpPr txBox="1"/>
          <p:nvPr/>
        </p:nvSpPr>
        <p:spPr>
          <a:xfrm>
            <a:off x="4471502" y="3402865"/>
            <a:ext cx="420308" cy="300082"/>
          </a:xfrm>
          <a:prstGeom prst="rect">
            <a:avLst/>
          </a:prstGeom>
          <a:noFill/>
        </p:spPr>
        <p:txBody>
          <a:bodyPr wrap="none" rtlCol="0">
            <a:spAutoFit/>
          </a:bodyPr>
          <a:lstStyle/>
          <a:p>
            <a:r>
              <a:rPr lang="en-US" sz="1350" dirty="0"/>
              <a:t>the</a:t>
            </a:r>
          </a:p>
        </p:txBody>
      </p:sp>
      <p:sp>
        <p:nvSpPr>
          <p:cNvPr id="8" name="TextBox 7"/>
          <p:cNvSpPr txBox="1"/>
          <p:nvPr/>
        </p:nvSpPr>
        <p:spPr>
          <a:xfrm>
            <a:off x="4380850" y="3125866"/>
            <a:ext cx="714234" cy="300082"/>
          </a:xfrm>
          <a:prstGeom prst="rect">
            <a:avLst/>
          </a:prstGeom>
          <a:noFill/>
        </p:spPr>
        <p:txBody>
          <a:bodyPr wrap="none" rtlCol="0">
            <a:spAutoFit/>
          </a:bodyPr>
          <a:lstStyle/>
          <a:p>
            <a:r>
              <a:rPr lang="en-US" sz="1350" dirty="0"/>
              <a:t>nearest</a:t>
            </a:r>
          </a:p>
        </p:txBody>
      </p:sp>
    </p:spTree>
    <p:extLst>
      <p:ext uri="{BB962C8B-B14F-4D97-AF65-F5344CB8AC3E}">
        <p14:creationId xmlns:p14="http://schemas.microsoft.com/office/powerpoint/2010/main" val="3904201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BFC9-08B6-9141-87F1-96E4551A043D}"/>
              </a:ext>
            </a:extLst>
          </p:cNvPr>
          <p:cNvSpPr>
            <a:spLocks noGrp="1"/>
          </p:cNvSpPr>
          <p:nvPr>
            <p:ph type="title"/>
          </p:nvPr>
        </p:nvSpPr>
        <p:spPr/>
        <p:txBody>
          <a:bodyPr>
            <a:normAutofit/>
          </a:bodyPr>
          <a:lstStyle/>
          <a:p>
            <a:r>
              <a:rPr lang="en-US" dirty="0"/>
              <a:t>Now we can use logistic regression.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E8CB7BD-1BF3-2044-88C1-8975BFB84F7A}"/>
                  </a:ext>
                </a:extLst>
              </p:cNvPr>
              <p:cNvSpPr txBox="1"/>
              <p:nvPr/>
            </p:nvSpPr>
            <p:spPr>
              <a:xfrm>
                <a:off x="915061" y="1569035"/>
                <a:ext cx="7560211" cy="4616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3000" b="0" i="0" smtClean="0">
                          <a:latin typeface="Cambria Math" panose="02040503050406030204" pitchFamily="18" charset="0"/>
                        </a:rPr>
                        <m:t>URGENCY</m:t>
                      </m:r>
                      <m:r>
                        <a:rPr lang="en-US" sz="3000">
                          <a:latin typeface="Cambria Math" panose="02040503050406030204" pitchFamily="18" charset="0"/>
                        </a:rPr>
                        <m:t> </m:t>
                      </m:r>
                      <m:r>
                        <m:rPr>
                          <m:sty m:val="p"/>
                        </m:rPr>
                        <a:rPr lang="en-US" sz="3000">
                          <a:latin typeface="Cambria Math" panose="02040503050406030204" pitchFamily="18" charset="0"/>
                        </a:rPr>
                        <m:t>LOG</m:t>
                      </m:r>
                      <m:r>
                        <a:rPr lang="en-US" sz="3000">
                          <a:latin typeface="Cambria Math" panose="02040503050406030204" pitchFamily="18" charset="0"/>
                        </a:rPr>
                        <m:t> </m:t>
                      </m:r>
                      <m:r>
                        <m:rPr>
                          <m:sty m:val="p"/>
                        </m:rPr>
                        <a:rPr lang="en-US" sz="3000">
                          <a:latin typeface="Cambria Math" panose="02040503050406030204" pitchFamily="18" charset="0"/>
                        </a:rPr>
                        <m:t>ODDS</m:t>
                      </m:r>
                      <m:r>
                        <a:rPr lang="en-US" sz="3000" i="1">
                          <a:latin typeface="Cambria Math" panose="02040503050406030204" pitchFamily="18" charset="0"/>
                        </a:rPr>
                        <m:t>=</m:t>
                      </m:r>
                      <m:r>
                        <a:rPr lang="en-US" sz="3000" i="1">
                          <a:latin typeface="Cambria Math" panose="02040503050406030204" pitchFamily="18" charset="0"/>
                        </a:rPr>
                        <m:t>𝛽</m:t>
                      </m:r>
                      <m:r>
                        <a:rPr lang="en-US" sz="3000" i="1" baseline="-25000">
                          <a:latin typeface="Cambria Math" panose="02040503050406030204" pitchFamily="18" charset="0"/>
                        </a:rPr>
                        <m:t>0</m:t>
                      </m:r>
                      <m:r>
                        <a:rPr lang="en-US" sz="3000" i="1">
                          <a:latin typeface="Cambria Math" panose="02040503050406030204" pitchFamily="18" charset="0"/>
                        </a:rPr>
                        <m:t>+</m:t>
                      </m:r>
                      <m:r>
                        <a:rPr lang="en-US" sz="3000" i="1">
                          <a:latin typeface="Cambria Math" panose="02040503050406030204" pitchFamily="18" charset="0"/>
                        </a:rPr>
                        <m:t>𝛽</m:t>
                      </m:r>
                      <m:r>
                        <a:rPr lang="en-US" sz="3000" i="1" baseline="-25000">
                          <a:latin typeface="Cambria Math" panose="02040503050406030204" pitchFamily="18" charset="0"/>
                        </a:rPr>
                        <m:t>1</m:t>
                      </m:r>
                      <m:r>
                        <a:rPr lang="en-US" sz="3000" i="1">
                          <a:latin typeface="Cambria Math" panose="02040503050406030204" pitchFamily="18" charset="0"/>
                        </a:rPr>
                        <m:t>𝑥</m:t>
                      </m:r>
                      <m:r>
                        <a:rPr lang="en-US" sz="3000" i="1" baseline="-25000">
                          <a:latin typeface="Cambria Math" panose="02040503050406030204" pitchFamily="18" charset="0"/>
                        </a:rPr>
                        <m:t>1</m:t>
                      </m:r>
                      <m:r>
                        <a:rPr lang="en-US" sz="3000" i="1">
                          <a:latin typeface="Cambria Math" panose="02040503050406030204" pitchFamily="18" charset="0"/>
                        </a:rPr>
                        <m:t>+</m:t>
                      </m:r>
                      <m:r>
                        <a:rPr lang="en-US" sz="3000" i="1">
                          <a:latin typeface="Cambria Math" panose="02040503050406030204" pitchFamily="18" charset="0"/>
                        </a:rPr>
                        <m:t>𝛽</m:t>
                      </m:r>
                      <m:r>
                        <a:rPr lang="en-US" sz="3000" i="1" baseline="-25000">
                          <a:latin typeface="Cambria Math" panose="02040503050406030204" pitchFamily="18" charset="0"/>
                        </a:rPr>
                        <m:t>2</m:t>
                      </m:r>
                      <m:r>
                        <a:rPr lang="en-US" sz="3000" i="1">
                          <a:latin typeface="Cambria Math" panose="02040503050406030204" pitchFamily="18" charset="0"/>
                        </a:rPr>
                        <m:t>𝑥</m:t>
                      </m:r>
                      <m:r>
                        <a:rPr lang="en-US" sz="3000" i="1" baseline="-25000">
                          <a:latin typeface="Cambria Math" panose="02040503050406030204" pitchFamily="18" charset="0"/>
                        </a:rPr>
                        <m:t>2</m:t>
                      </m:r>
                      <m:r>
                        <a:rPr lang="en-US" sz="3000" i="1">
                          <a:latin typeface="Cambria Math" panose="02040503050406030204" pitchFamily="18" charset="0"/>
                        </a:rPr>
                        <m:t>+…</m:t>
                      </m:r>
                    </m:oMath>
                  </m:oMathPara>
                </a14:m>
                <a:endParaRPr lang="en-US" sz="3000" dirty="0"/>
              </a:p>
            </p:txBody>
          </p:sp>
        </mc:Choice>
        <mc:Fallback xmlns="">
          <p:sp>
            <p:nvSpPr>
              <p:cNvPr id="5" name="TextBox 4">
                <a:extLst>
                  <a:ext uri="{FF2B5EF4-FFF2-40B4-BE49-F238E27FC236}">
                    <a16:creationId xmlns:a16="http://schemas.microsoft.com/office/drawing/2014/main" id="{AE8CB7BD-1BF3-2044-88C1-8975BFB84F7A}"/>
                  </a:ext>
                </a:extLst>
              </p:cNvPr>
              <p:cNvSpPr txBox="1">
                <a:spLocks noRot="1" noChangeAspect="1" noMove="1" noResize="1" noEditPoints="1" noAdjustHandles="1" noChangeArrowheads="1" noChangeShapeType="1" noTextEdit="1"/>
              </p:cNvSpPr>
              <p:nvPr/>
            </p:nvSpPr>
            <p:spPr>
              <a:xfrm>
                <a:off x="915061" y="1569035"/>
                <a:ext cx="7560211" cy="461665"/>
              </a:xfrm>
              <a:prstGeom prst="rect">
                <a:avLst/>
              </a:prstGeom>
              <a:blipFill>
                <a:blip r:embed="rId3"/>
                <a:stretch>
                  <a:fillRect l="-671" t="-8108" b="-37838"/>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20B5B754-51FE-A94F-A056-B6109A1F44EE}"/>
              </a:ext>
            </a:extLst>
          </p:cNvPr>
          <p:cNvSpPr txBox="1"/>
          <p:nvPr/>
        </p:nvSpPr>
        <p:spPr>
          <a:xfrm>
            <a:off x="5830380" y="3007378"/>
            <a:ext cx="3157758"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associated label:</a:t>
            </a:r>
          </a:p>
          <a:p>
            <a:r>
              <a:rPr lang="en-US" sz="2098" dirty="0">
                <a:latin typeface="Times New Roman" panose="02020603050405020304" pitchFamily="18" charset="0"/>
                <a:cs typeface="Times New Roman" panose="02020603050405020304" pitchFamily="18" charset="0"/>
              </a:rPr>
              <a:t>(0 = not urgent, 1 = urgent)</a:t>
            </a:r>
          </a:p>
        </p:txBody>
      </p:sp>
      <p:graphicFrame>
        <p:nvGraphicFramePr>
          <p:cNvPr id="20" name="Table 19">
            <a:extLst>
              <a:ext uri="{FF2B5EF4-FFF2-40B4-BE49-F238E27FC236}">
                <a16:creationId xmlns:a16="http://schemas.microsoft.com/office/drawing/2014/main" id="{D5FF801F-27E2-6A4D-869B-4B14E91B4ACA}"/>
              </a:ext>
            </a:extLst>
          </p:cNvPr>
          <p:cNvGraphicFramePr>
            <a:graphicFrameLocks noGrp="1"/>
          </p:cNvGraphicFramePr>
          <p:nvPr>
            <p:extLst>
              <p:ext uri="{D42A27DB-BD31-4B8C-83A1-F6EECF244321}">
                <p14:modId xmlns:p14="http://schemas.microsoft.com/office/powerpoint/2010/main" val="3968412735"/>
              </p:ext>
            </p:extLst>
          </p:nvPr>
        </p:nvGraphicFramePr>
        <p:xfrm>
          <a:off x="457200" y="3696124"/>
          <a:ext cx="4295776" cy="530890"/>
        </p:xfrm>
        <a:graphic>
          <a:graphicData uri="http://schemas.openxmlformats.org/drawingml/2006/table">
            <a:tbl>
              <a:tblPr firstRow="1" bandRow="1">
                <a:tableStyleId>{5C22544A-7EE6-4342-B048-85BDC9FD1C3A}</a:tableStyleId>
              </a:tblPr>
              <a:tblGrid>
                <a:gridCol w="536972">
                  <a:extLst>
                    <a:ext uri="{9D8B030D-6E8A-4147-A177-3AD203B41FA5}">
                      <a16:colId xmlns:a16="http://schemas.microsoft.com/office/drawing/2014/main" val="3005286385"/>
                    </a:ext>
                  </a:extLst>
                </a:gridCol>
                <a:gridCol w="536972">
                  <a:extLst>
                    <a:ext uri="{9D8B030D-6E8A-4147-A177-3AD203B41FA5}">
                      <a16:colId xmlns:a16="http://schemas.microsoft.com/office/drawing/2014/main" val="4002730172"/>
                    </a:ext>
                  </a:extLst>
                </a:gridCol>
                <a:gridCol w="536972">
                  <a:extLst>
                    <a:ext uri="{9D8B030D-6E8A-4147-A177-3AD203B41FA5}">
                      <a16:colId xmlns:a16="http://schemas.microsoft.com/office/drawing/2014/main" val="440623976"/>
                    </a:ext>
                  </a:extLst>
                </a:gridCol>
                <a:gridCol w="536972">
                  <a:extLst>
                    <a:ext uri="{9D8B030D-6E8A-4147-A177-3AD203B41FA5}">
                      <a16:colId xmlns:a16="http://schemas.microsoft.com/office/drawing/2014/main" val="2300620790"/>
                    </a:ext>
                  </a:extLst>
                </a:gridCol>
                <a:gridCol w="536972">
                  <a:extLst>
                    <a:ext uri="{9D8B030D-6E8A-4147-A177-3AD203B41FA5}">
                      <a16:colId xmlns:a16="http://schemas.microsoft.com/office/drawing/2014/main" val="387841067"/>
                    </a:ext>
                  </a:extLst>
                </a:gridCol>
                <a:gridCol w="536972">
                  <a:extLst>
                    <a:ext uri="{9D8B030D-6E8A-4147-A177-3AD203B41FA5}">
                      <a16:colId xmlns:a16="http://schemas.microsoft.com/office/drawing/2014/main" val="2317106339"/>
                    </a:ext>
                  </a:extLst>
                </a:gridCol>
                <a:gridCol w="536972">
                  <a:extLst>
                    <a:ext uri="{9D8B030D-6E8A-4147-A177-3AD203B41FA5}">
                      <a16:colId xmlns:a16="http://schemas.microsoft.com/office/drawing/2014/main" val="3112262120"/>
                    </a:ext>
                  </a:extLst>
                </a:gridCol>
                <a:gridCol w="536972">
                  <a:extLst>
                    <a:ext uri="{9D8B030D-6E8A-4147-A177-3AD203B41FA5}">
                      <a16:colId xmlns:a16="http://schemas.microsoft.com/office/drawing/2014/main" val="1492693499"/>
                    </a:ext>
                  </a:extLst>
                </a:gridCol>
              </a:tblGrid>
              <a:tr h="530890">
                <a:tc>
                  <a:txBody>
                    <a:bodyPr/>
                    <a:lstStyle/>
                    <a:p>
                      <a:pPr algn="ctr"/>
                      <a:r>
                        <a:rPr lang="en-US" sz="1800" dirty="0">
                          <a:solidFill>
                            <a:schemeClr val="tx1"/>
                          </a:solidFill>
                        </a:rPr>
                        <a:t>x</a:t>
                      </a:r>
                      <a:r>
                        <a:rPr lang="en-US" sz="1800" baseline="-25000" dirty="0">
                          <a:solidFill>
                            <a:schemeClr val="tx1"/>
                          </a:solidFill>
                        </a:rPr>
                        <a:t>1</a:t>
                      </a:r>
                      <a:endParaRPr lang="en-US" sz="1800" baseline="0" dirty="0">
                        <a:solidFill>
                          <a:schemeClr val="tx1"/>
                        </a:solidFill>
                      </a:endParaRP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2</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3</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4</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5</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6</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7</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pPr algn="ctr"/>
                      <a:r>
                        <a:rPr lang="en-US" sz="1800" dirty="0">
                          <a:solidFill>
                            <a:schemeClr val="tx1"/>
                          </a:solidFill>
                        </a:rPr>
                        <a:t>x</a:t>
                      </a:r>
                      <a:r>
                        <a:rPr lang="en-US" sz="1800" baseline="-25000" dirty="0">
                          <a:solidFill>
                            <a:schemeClr val="tx1"/>
                          </a:solidFill>
                        </a:rPr>
                        <a:t>8</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1" name="Table 20">
            <a:extLst>
              <a:ext uri="{FF2B5EF4-FFF2-40B4-BE49-F238E27FC236}">
                <a16:creationId xmlns:a16="http://schemas.microsoft.com/office/drawing/2014/main" id="{6DD45568-F134-054B-AB85-EA1DBA682FCD}"/>
              </a:ext>
            </a:extLst>
          </p:cNvPr>
          <p:cNvGraphicFramePr>
            <a:graphicFrameLocks noGrp="1"/>
          </p:cNvGraphicFramePr>
          <p:nvPr>
            <p:extLst>
              <p:ext uri="{D42A27DB-BD31-4B8C-83A1-F6EECF244321}">
                <p14:modId xmlns:p14="http://schemas.microsoft.com/office/powerpoint/2010/main" val="2862500584"/>
              </p:ext>
            </p:extLst>
          </p:nvPr>
        </p:nvGraphicFramePr>
        <p:xfrm>
          <a:off x="6068110" y="2241895"/>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pPr algn="ctr"/>
                      <a:r>
                        <a:rPr lang="en-US" sz="1000" dirty="0">
                          <a:solidFill>
                            <a:schemeClr val="tx1"/>
                          </a:solidFill>
                        </a:rPr>
                        <a:t>y</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24" name="Straight Arrow Connector 23">
            <a:extLst>
              <a:ext uri="{FF2B5EF4-FFF2-40B4-BE49-F238E27FC236}">
                <a16:creationId xmlns:a16="http://schemas.microsoft.com/office/drawing/2014/main" id="{06D7D232-509F-114A-9965-79FB3B02ED0A}"/>
              </a:ext>
            </a:extLst>
          </p:cNvPr>
          <p:cNvCxnSpPr>
            <a:cxnSpLocks/>
          </p:cNvCxnSpPr>
          <p:nvPr/>
        </p:nvCxnSpPr>
        <p:spPr>
          <a:xfrm flipV="1">
            <a:off x="714375" y="2774572"/>
            <a:ext cx="1926206" cy="9215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F31D012E-283B-F54A-BD66-686AE7318C28}"/>
              </a:ext>
            </a:extLst>
          </p:cNvPr>
          <p:cNvCxnSpPr>
            <a:cxnSpLocks/>
          </p:cNvCxnSpPr>
          <p:nvPr/>
        </p:nvCxnSpPr>
        <p:spPr>
          <a:xfrm flipV="1">
            <a:off x="1257300" y="2774572"/>
            <a:ext cx="1383281" cy="9215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7104BF68-3121-7543-9009-E1CB45AFA61E}"/>
              </a:ext>
            </a:extLst>
          </p:cNvPr>
          <p:cNvCxnSpPr>
            <a:cxnSpLocks/>
          </p:cNvCxnSpPr>
          <p:nvPr/>
        </p:nvCxnSpPr>
        <p:spPr>
          <a:xfrm flipH="1" flipV="1">
            <a:off x="2640580" y="2774572"/>
            <a:ext cx="754631"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7D776F5-26AD-694C-9A11-C5F30FA1476A}"/>
              </a:ext>
            </a:extLst>
          </p:cNvPr>
          <p:cNvCxnSpPr>
            <a:cxnSpLocks/>
          </p:cNvCxnSpPr>
          <p:nvPr/>
        </p:nvCxnSpPr>
        <p:spPr>
          <a:xfrm flipV="1">
            <a:off x="1824577" y="2774572"/>
            <a:ext cx="816004"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3145CD86-D85F-814D-9579-1198E2B34DDC}"/>
              </a:ext>
            </a:extLst>
          </p:cNvPr>
          <p:cNvCxnSpPr>
            <a:cxnSpLocks/>
          </p:cNvCxnSpPr>
          <p:nvPr/>
        </p:nvCxnSpPr>
        <p:spPr>
          <a:xfrm flipV="1">
            <a:off x="2334703" y="2774572"/>
            <a:ext cx="305878"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EE0E5CCB-3F6F-4242-A38C-193DDBAA712A}"/>
              </a:ext>
            </a:extLst>
          </p:cNvPr>
          <p:cNvCxnSpPr>
            <a:cxnSpLocks/>
          </p:cNvCxnSpPr>
          <p:nvPr/>
        </p:nvCxnSpPr>
        <p:spPr>
          <a:xfrm flipH="1" flipV="1">
            <a:off x="2640581" y="2774572"/>
            <a:ext cx="257175"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EDAA6A46-DD1B-0240-94AD-CFC139A9FD24}"/>
              </a:ext>
            </a:extLst>
          </p:cNvPr>
          <p:cNvCxnSpPr>
            <a:cxnSpLocks/>
          </p:cNvCxnSpPr>
          <p:nvPr/>
        </p:nvCxnSpPr>
        <p:spPr>
          <a:xfrm flipH="1" flipV="1">
            <a:off x="2640581" y="2774572"/>
            <a:ext cx="1371600"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AA619066-C03B-DF40-81BA-A6A7BC71317E}"/>
              </a:ext>
            </a:extLst>
          </p:cNvPr>
          <p:cNvCxnSpPr>
            <a:cxnSpLocks/>
          </p:cNvCxnSpPr>
          <p:nvPr/>
        </p:nvCxnSpPr>
        <p:spPr>
          <a:xfrm flipH="1" flipV="1">
            <a:off x="2640580" y="2774572"/>
            <a:ext cx="1867604" cy="91797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40A0CF62-549C-574C-9F1A-ECB6AAB7712C}"/>
              </a:ext>
            </a:extLst>
          </p:cNvPr>
          <p:cNvCxnSpPr>
            <a:cxnSpLocks/>
            <a:stCxn id="52" idx="3"/>
          </p:cNvCxnSpPr>
          <p:nvPr/>
        </p:nvCxnSpPr>
        <p:spPr>
          <a:xfrm>
            <a:off x="3045678" y="2507339"/>
            <a:ext cx="116004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CA0DAA8-EA8C-FC43-BF62-5299C04999FE}"/>
                  </a:ext>
                </a:extLst>
              </p:cNvPr>
              <p:cNvSpPr txBox="1"/>
              <p:nvPr/>
            </p:nvSpPr>
            <p:spPr>
              <a:xfrm>
                <a:off x="1105444" y="3007379"/>
                <a:ext cx="3056927" cy="3157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smtClean="0">
                          <a:latin typeface="Cambria Math" panose="02040503050406030204" pitchFamily="18" charset="0"/>
                        </a:rPr>
                        <m:t>𝛽</m:t>
                      </m:r>
                      <m:r>
                        <a:rPr lang="en-US" sz="2100" b="0" i="1" baseline="-25000" smtClean="0">
                          <a:latin typeface="Cambria Math" panose="02040503050406030204" pitchFamily="18" charset="0"/>
                        </a:rPr>
                        <m:t>1</m:t>
                      </m:r>
                      <m:r>
                        <a:rPr lang="en-US" sz="2100" i="1">
                          <a:latin typeface="Cambria Math" panose="02040503050406030204" pitchFamily="18" charset="0"/>
                        </a:rPr>
                        <m:t>                                          </m:t>
                      </m:r>
                      <m:r>
                        <a:rPr lang="en-US" sz="2100" i="1">
                          <a:latin typeface="Cambria Math" panose="02040503050406030204" pitchFamily="18" charset="0"/>
                        </a:rPr>
                        <m:t>𝛽</m:t>
                      </m:r>
                      <m:r>
                        <a:rPr lang="en-US" sz="2100" b="0" i="1" baseline="-25000" smtClean="0">
                          <a:latin typeface="Cambria Math" panose="02040503050406030204" pitchFamily="18" charset="0"/>
                        </a:rPr>
                        <m:t>8</m:t>
                      </m:r>
                    </m:oMath>
                  </m:oMathPara>
                </a14:m>
                <a:endParaRPr lang="en-US" sz="2100" baseline="-25000" dirty="0"/>
              </a:p>
            </p:txBody>
          </p:sp>
        </mc:Choice>
        <mc:Fallback xmlns="">
          <p:sp>
            <p:nvSpPr>
              <p:cNvPr id="50" name="TextBox 49">
                <a:extLst>
                  <a:ext uri="{FF2B5EF4-FFF2-40B4-BE49-F238E27FC236}">
                    <a16:creationId xmlns:a16="http://schemas.microsoft.com/office/drawing/2014/main" id="{ECA0DAA8-EA8C-FC43-BF62-5299C04999FE}"/>
                  </a:ext>
                </a:extLst>
              </p:cNvPr>
              <p:cNvSpPr txBox="1">
                <a:spLocks noRot="1" noChangeAspect="1" noMove="1" noResize="1" noEditPoints="1" noAdjustHandles="1" noChangeArrowheads="1" noChangeShapeType="1" noTextEdit="1"/>
              </p:cNvSpPr>
              <p:nvPr/>
            </p:nvSpPr>
            <p:spPr>
              <a:xfrm>
                <a:off x="1105444" y="3007379"/>
                <a:ext cx="3056927" cy="315727"/>
              </a:xfrm>
              <a:prstGeom prst="rect">
                <a:avLst/>
              </a:prstGeom>
              <a:blipFill>
                <a:blip r:embed="rId4"/>
                <a:stretch>
                  <a:fillRect l="-2479" t="-3846" r="-826" b="-42308"/>
                </a:stretch>
              </a:blipFill>
            </p:spPr>
            <p:txBody>
              <a:bodyPr/>
              <a:lstStyle/>
              <a:p>
                <a:r>
                  <a:rPr lang="en-US">
                    <a:noFill/>
                  </a:rPr>
                  <a:t> </a:t>
                </a:r>
              </a:p>
            </p:txBody>
          </p:sp>
        </mc:Fallback>
      </mc:AlternateContent>
      <p:graphicFrame>
        <p:nvGraphicFramePr>
          <p:cNvPr id="52" name="Table 51">
            <a:extLst>
              <a:ext uri="{FF2B5EF4-FFF2-40B4-BE49-F238E27FC236}">
                <a16:creationId xmlns:a16="http://schemas.microsoft.com/office/drawing/2014/main" id="{9E997665-9453-F34D-9151-0F053E35EF03}"/>
              </a:ext>
            </a:extLst>
          </p:cNvPr>
          <p:cNvGraphicFramePr>
            <a:graphicFrameLocks noGrp="1"/>
          </p:cNvGraphicFramePr>
          <p:nvPr>
            <p:extLst>
              <p:ext uri="{D42A27DB-BD31-4B8C-83A1-F6EECF244321}">
                <p14:modId xmlns:p14="http://schemas.microsoft.com/office/powerpoint/2010/main" val="168222578"/>
              </p:ext>
            </p:extLst>
          </p:nvPr>
        </p:nvGraphicFramePr>
        <p:xfrm>
          <a:off x="2274774" y="2241895"/>
          <a:ext cx="770905" cy="530890"/>
        </p:xfrm>
        <a:graphic>
          <a:graphicData uri="http://schemas.openxmlformats.org/drawingml/2006/table">
            <a:tbl>
              <a:tblPr firstRow="1" bandRow="1">
                <a:tableStyleId>{5C22544A-7EE6-4342-B048-85BDC9FD1C3A}</a:tableStyleId>
              </a:tblPr>
              <a:tblGrid>
                <a:gridCol w="770905">
                  <a:extLst>
                    <a:ext uri="{9D8B030D-6E8A-4147-A177-3AD203B41FA5}">
                      <a16:colId xmlns:a16="http://schemas.microsoft.com/office/drawing/2014/main" val="4002730172"/>
                    </a:ext>
                  </a:extLst>
                </a:gridCol>
              </a:tblGrid>
              <a:tr h="530890">
                <a:tc>
                  <a:txBody>
                    <a:bodyPr/>
                    <a:lstStyle/>
                    <a:p>
                      <a:pPr algn="ctr"/>
                      <a:r>
                        <a:rPr lang="en-US" sz="1000" dirty="0">
                          <a:solidFill>
                            <a:schemeClr val="tx1"/>
                          </a:solidFill>
                        </a:rPr>
                        <a:t>LOG ODDS</a:t>
                      </a:r>
                    </a:p>
                  </a:txBody>
                  <a:tcPr marL="68580" marR="68580" marT="34290" marB="3429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56" name="Oval 55">
            <a:extLst>
              <a:ext uri="{FF2B5EF4-FFF2-40B4-BE49-F238E27FC236}">
                <a16:creationId xmlns:a16="http://schemas.microsoft.com/office/drawing/2014/main" id="{A9BAF5F3-ED7D-A749-9BD9-9D8EBAD76781}"/>
              </a:ext>
            </a:extLst>
          </p:cNvPr>
          <p:cNvSpPr/>
          <p:nvPr/>
        </p:nvSpPr>
        <p:spPr>
          <a:xfrm>
            <a:off x="4205722" y="2272188"/>
            <a:ext cx="452115" cy="470301"/>
          </a:xfrm>
          <a:prstGeom prst="ellipse">
            <a:avLst/>
          </a:prstGeom>
        </p:spPr>
        <p:style>
          <a:lnRef idx="2">
            <a:schemeClr val="dk1"/>
          </a:lnRef>
          <a:fillRef idx="1">
            <a:schemeClr val="lt1"/>
          </a:fillRef>
          <a:effectRef idx="0">
            <a:schemeClr val="dk1"/>
          </a:effectRef>
          <a:fontRef idx="minor">
            <a:schemeClr val="dk1"/>
          </a:fontRef>
        </p:style>
        <p:txBody>
          <a:bodyPr rtlCol="0" anchor="b"/>
          <a:lstStyle/>
          <a:p>
            <a:pPr algn="ctr"/>
            <a:r>
              <a:rPr lang="en-US" sz="2100" dirty="0">
                <a:solidFill>
                  <a:schemeClr val="tx1"/>
                </a:solidFill>
              </a:rPr>
              <a:t>𝜎</a:t>
            </a:r>
            <a:endParaRPr lang="en-US" sz="1350" dirty="0">
              <a:solidFill>
                <a:schemeClr val="tx1"/>
              </a:solidFill>
            </a:endParaRPr>
          </a:p>
        </p:txBody>
      </p:sp>
      <p:cxnSp>
        <p:nvCxnSpPr>
          <p:cNvPr id="57" name="Straight Arrow Connector 56">
            <a:extLst>
              <a:ext uri="{FF2B5EF4-FFF2-40B4-BE49-F238E27FC236}">
                <a16:creationId xmlns:a16="http://schemas.microsoft.com/office/drawing/2014/main" id="{4B271F4C-7F15-BE43-9105-32E5EE40FBF4}"/>
              </a:ext>
            </a:extLst>
          </p:cNvPr>
          <p:cNvCxnSpPr>
            <a:cxnSpLocks/>
            <a:endCxn id="21" idx="1"/>
          </p:cNvCxnSpPr>
          <p:nvPr/>
        </p:nvCxnSpPr>
        <p:spPr>
          <a:xfrm>
            <a:off x="4657836" y="2507339"/>
            <a:ext cx="1410274"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AD26E7E-7BF0-BD13-E6E5-BB73F78537B7}"/>
              </a:ext>
            </a:extLst>
          </p:cNvPr>
          <p:cNvSpPr txBox="1"/>
          <p:nvPr/>
        </p:nvSpPr>
        <p:spPr>
          <a:xfrm rot="16200000">
            <a:off x="2052555" y="2667211"/>
            <a:ext cx="1105066" cy="4247317"/>
          </a:xfrm>
          <a:prstGeom prst="rect">
            <a:avLst/>
          </a:prstGeom>
          <a:noFill/>
        </p:spPr>
        <p:txBody>
          <a:bodyPr wrap="square" numCol="1" rtlCol="0">
            <a:spAutoFit/>
          </a:bodyPr>
          <a:lstStyle/>
          <a:p>
            <a:pPr algn="r">
              <a:spcAft>
                <a:spcPts val="900"/>
              </a:spcAft>
            </a:pPr>
            <a:r>
              <a:rPr lang="en-US" sz="1100" dirty="0"/>
              <a:t>shaking</a:t>
            </a:r>
          </a:p>
          <a:p>
            <a:pPr algn="r">
              <a:spcAft>
                <a:spcPts val="900"/>
              </a:spcAft>
            </a:pPr>
            <a:endParaRPr lang="en-US" sz="1100" dirty="0"/>
          </a:p>
          <a:p>
            <a:pPr algn="r">
              <a:spcAft>
                <a:spcPts val="900"/>
              </a:spcAft>
            </a:pPr>
            <a:r>
              <a:rPr lang="en-US" sz="1100" dirty="0"/>
              <a:t>clinic</a:t>
            </a:r>
          </a:p>
          <a:p>
            <a:pPr algn="r">
              <a:spcAft>
                <a:spcPts val="900"/>
              </a:spcAft>
            </a:pPr>
            <a:endParaRPr lang="en-US" sz="1100" dirty="0"/>
          </a:p>
          <a:p>
            <a:pPr algn="r">
              <a:spcAft>
                <a:spcPts val="900"/>
              </a:spcAft>
            </a:pPr>
            <a:r>
              <a:rPr lang="en-US" sz="1100" dirty="0"/>
              <a:t>morning</a:t>
            </a:r>
          </a:p>
          <a:p>
            <a:pPr algn="r">
              <a:spcAft>
                <a:spcPts val="900"/>
              </a:spcAft>
            </a:pPr>
            <a:endParaRPr lang="en-US" sz="1100" dirty="0"/>
          </a:p>
          <a:p>
            <a:pPr algn="r">
              <a:spcAft>
                <a:spcPts val="900"/>
              </a:spcAft>
            </a:pPr>
            <a:r>
              <a:rPr lang="en-US" sz="1100" dirty="0"/>
              <a:t>mom</a:t>
            </a:r>
          </a:p>
          <a:p>
            <a:pPr algn="r">
              <a:spcAft>
                <a:spcPts val="900"/>
              </a:spcAft>
            </a:pPr>
            <a:endParaRPr lang="en-US" sz="1100" dirty="0"/>
          </a:p>
          <a:p>
            <a:pPr algn="r">
              <a:spcAft>
                <a:spcPts val="900"/>
              </a:spcAft>
            </a:pPr>
            <a:r>
              <a:rPr lang="en-US" sz="1100" dirty="0"/>
              <a:t>sickness</a:t>
            </a:r>
          </a:p>
          <a:p>
            <a:pPr algn="r">
              <a:spcAft>
                <a:spcPts val="900"/>
              </a:spcAft>
            </a:pPr>
            <a:endParaRPr lang="en-US" sz="1100" dirty="0"/>
          </a:p>
          <a:p>
            <a:pPr algn="r">
              <a:spcAft>
                <a:spcPts val="900"/>
              </a:spcAft>
            </a:pPr>
            <a:r>
              <a:rPr lang="en-US" sz="1100" dirty="0"/>
              <a:t>breastfeed</a:t>
            </a:r>
          </a:p>
          <a:p>
            <a:pPr algn="r">
              <a:spcAft>
                <a:spcPts val="900"/>
              </a:spcAft>
            </a:pPr>
            <a:endParaRPr lang="en-US" sz="1100" dirty="0"/>
          </a:p>
          <a:p>
            <a:pPr algn="r">
              <a:spcAft>
                <a:spcPts val="900"/>
              </a:spcAft>
            </a:pPr>
            <a:r>
              <a:rPr lang="en-US" sz="1100" dirty="0"/>
              <a:t>passed</a:t>
            </a:r>
          </a:p>
          <a:p>
            <a:pPr algn="r">
              <a:spcAft>
                <a:spcPts val="900"/>
              </a:spcAft>
            </a:pPr>
            <a:endParaRPr lang="en-US" sz="1100" dirty="0"/>
          </a:p>
          <a:p>
            <a:pPr algn="r">
              <a:spcAft>
                <a:spcPts val="900"/>
              </a:spcAft>
            </a:pPr>
            <a:r>
              <a:rPr lang="en-US" sz="1100" dirty="0"/>
              <a:t>where</a:t>
            </a:r>
          </a:p>
        </p:txBody>
      </p:sp>
    </p:spTree>
    <p:extLst>
      <p:ext uri="{BB962C8B-B14F-4D97-AF65-F5344CB8AC3E}">
        <p14:creationId xmlns:p14="http://schemas.microsoft.com/office/powerpoint/2010/main" val="100119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D1A18-FD3F-CA32-2F5A-B3D7C0D8E5D0}"/>
              </a:ext>
            </a:extLst>
          </p:cNvPr>
          <p:cNvSpPr>
            <a:spLocks noGrp="1"/>
          </p:cNvSpPr>
          <p:nvPr>
            <p:ph type="title"/>
          </p:nvPr>
        </p:nvSpPr>
        <p:spPr/>
        <p:txBody>
          <a:bodyPr/>
          <a:lstStyle/>
          <a:p>
            <a:r>
              <a:rPr lang="en-US" dirty="0"/>
              <a:t>Variations on count-based feature extraction</a:t>
            </a:r>
          </a:p>
        </p:txBody>
      </p:sp>
      <p:sp>
        <p:nvSpPr>
          <p:cNvPr id="3" name="Content Placeholder 2">
            <a:extLst>
              <a:ext uri="{FF2B5EF4-FFF2-40B4-BE49-F238E27FC236}">
                <a16:creationId xmlns:a16="http://schemas.microsoft.com/office/drawing/2014/main" id="{58DDBE8C-BA28-BF4B-A17C-FDF4F4BACAAC}"/>
              </a:ext>
            </a:extLst>
          </p:cNvPr>
          <p:cNvSpPr>
            <a:spLocks noGrp="1"/>
          </p:cNvSpPr>
          <p:nvPr>
            <p:ph idx="1"/>
          </p:nvPr>
        </p:nvSpPr>
        <p:spPr>
          <a:xfrm>
            <a:off x="628650" y="1369219"/>
            <a:ext cx="8064874" cy="3263504"/>
          </a:xfrm>
        </p:spPr>
        <p:txBody>
          <a:bodyPr/>
          <a:lstStyle/>
          <a:p>
            <a:r>
              <a:rPr lang="en-US" dirty="0"/>
              <a:t>Entirely data-driven</a:t>
            </a:r>
          </a:p>
          <a:p>
            <a:pPr lvl="1"/>
            <a:r>
              <a:rPr lang="en-US" dirty="0"/>
              <a:t>Vocabulary of words we care about is derived from the training data</a:t>
            </a:r>
          </a:p>
          <a:p>
            <a:pPr lvl="1"/>
            <a:r>
              <a:rPr lang="en-US" dirty="0"/>
              <a:t>We then represent text as counts of each vocabulary word</a:t>
            </a:r>
          </a:p>
          <a:p>
            <a:pPr lvl="1"/>
            <a:r>
              <a:rPr lang="en-US" dirty="0"/>
              <a:t>We can also count 2- and 3-word phrases; this helps with negation and context</a:t>
            </a:r>
          </a:p>
          <a:p>
            <a:endParaRPr lang="en-US" dirty="0"/>
          </a:p>
          <a:p>
            <a:r>
              <a:rPr lang="en-US" dirty="0"/>
              <a:t>Knowledge-driven extraction of key words or concepts</a:t>
            </a:r>
          </a:p>
          <a:p>
            <a:pPr lvl="1"/>
            <a:r>
              <a:rPr lang="en-US" dirty="0"/>
              <a:t>Rather than creating a vocabulary from the data, we can identify words we (or content experts) believe are important for a given task</a:t>
            </a:r>
          </a:p>
          <a:p>
            <a:pPr lvl="1"/>
            <a:r>
              <a:rPr lang="en-US" dirty="0"/>
              <a:t>Concept extraction systems (e.g. </a:t>
            </a:r>
            <a:r>
              <a:rPr lang="en-US" dirty="0" err="1"/>
              <a:t>cTakes</a:t>
            </a:r>
            <a:r>
              <a:rPr lang="en-US" dirty="0"/>
              <a:t>) will identify many alternative phrasings for the same clinical concept (e.g. diagnosis) and group them together as a single feature</a:t>
            </a:r>
          </a:p>
        </p:txBody>
      </p:sp>
    </p:spTree>
    <p:extLst>
      <p:ext uri="{BB962C8B-B14F-4D97-AF65-F5344CB8AC3E}">
        <p14:creationId xmlns:p14="http://schemas.microsoft.com/office/powerpoint/2010/main" val="2895156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3323-3803-9746-B8A5-4E93C893BE02}"/>
              </a:ext>
            </a:extLst>
          </p:cNvPr>
          <p:cNvSpPr>
            <a:spLocks noGrp="1"/>
          </p:cNvSpPr>
          <p:nvPr>
            <p:ph type="title"/>
          </p:nvPr>
        </p:nvSpPr>
        <p:spPr/>
        <p:txBody>
          <a:bodyPr/>
          <a:lstStyle/>
          <a:p>
            <a:r>
              <a:rPr lang="en-US" dirty="0"/>
              <a:t>Strengths and Weaknesses</a:t>
            </a:r>
          </a:p>
        </p:txBody>
      </p:sp>
      <p:sp>
        <p:nvSpPr>
          <p:cNvPr id="3"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404038"/>
            <a:ext cx="8229600" cy="3394472"/>
          </a:xfrm>
        </p:spPr>
        <p:txBody>
          <a:bodyPr>
            <a:normAutofit/>
          </a:bodyPr>
          <a:lstStyle/>
          <a:p>
            <a:r>
              <a:rPr lang="en-US" dirty="0"/>
              <a:t>(+) Count-based approaches are simple and work surprisingly well in practice</a:t>
            </a:r>
          </a:p>
          <a:p>
            <a:endParaRPr lang="en-US" dirty="0"/>
          </a:p>
          <a:p>
            <a:r>
              <a:rPr lang="en-US" dirty="0"/>
              <a:t>(+) Often the best approach with small datasets</a:t>
            </a:r>
          </a:p>
          <a:p>
            <a:endParaRPr lang="en-US" dirty="0"/>
          </a:p>
          <a:p>
            <a:r>
              <a:rPr lang="en-US" dirty="0"/>
              <a:t>(-) Does not capture word order</a:t>
            </a:r>
          </a:p>
          <a:p>
            <a:endParaRPr lang="en-US" dirty="0"/>
          </a:p>
          <a:p>
            <a:r>
              <a:rPr lang="en-US" dirty="0"/>
              <a:t>(-) Does not group synonyms together or understand semantic relationships between words</a:t>
            </a:r>
          </a:p>
        </p:txBody>
      </p:sp>
    </p:spTree>
    <p:extLst>
      <p:ext uri="{BB962C8B-B14F-4D97-AF65-F5344CB8AC3E}">
        <p14:creationId xmlns:p14="http://schemas.microsoft.com/office/powerpoint/2010/main" val="1023462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D1BF9-6D2D-BE4E-A424-A602C8483DA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8DA8CFB0-F0C4-8642-A6B9-68726A64DC95}"/>
              </a:ext>
            </a:extLst>
          </p:cNvPr>
          <p:cNvSpPr>
            <a:spLocks noGrp="1"/>
          </p:cNvSpPr>
          <p:nvPr>
            <p:ph idx="1"/>
          </p:nvPr>
        </p:nvSpPr>
        <p:spPr/>
        <p:txBody>
          <a:bodyPr/>
          <a:lstStyle/>
          <a:p>
            <a:r>
              <a:rPr lang="en-US" dirty="0"/>
              <a:t>A central challenge of NLP lies in converting text documents into feature vectors that can be used in a predictive model</a:t>
            </a:r>
          </a:p>
          <a:p>
            <a:endParaRPr lang="en-US" dirty="0"/>
          </a:p>
          <a:p>
            <a:r>
              <a:rPr lang="en-US" dirty="0"/>
              <a:t>Bag of words models solve this challenge by constructing a feature vector based on counts of each word of interest</a:t>
            </a:r>
          </a:p>
          <a:p>
            <a:endParaRPr lang="en-US" dirty="0"/>
          </a:p>
          <a:p>
            <a:r>
              <a:rPr lang="en-US" dirty="0"/>
              <a:t>Even though they ignore word order and semantic relationships, these models are very powerful</a:t>
            </a:r>
          </a:p>
        </p:txBody>
      </p:sp>
    </p:spTree>
    <p:extLst>
      <p:ext uri="{BB962C8B-B14F-4D97-AF65-F5344CB8AC3E}">
        <p14:creationId xmlns:p14="http://schemas.microsoft.com/office/powerpoint/2010/main" val="4227626529"/>
      </p:ext>
    </p:extLst>
  </p:cSld>
  <p:clrMapOvr>
    <a:masterClrMapping/>
  </p:clrMapOvr>
  <mc:AlternateContent xmlns:mc="http://schemas.openxmlformats.org/markup-compatibility/2006" xmlns:p14="http://schemas.microsoft.com/office/powerpoint/2010/main">
    <mc:Choice Requires="p14">
      <p:transition spd="slow" p14:dur="2000" advTm="44781"/>
    </mc:Choice>
    <mc:Fallback xmlns="">
      <p:transition spd="slow" advTm="44781"/>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D2611-4578-712F-B078-2F8D2BD45708}"/>
              </a:ext>
            </a:extLst>
          </p:cNvPr>
          <p:cNvSpPr>
            <a:spLocks noGrp="1"/>
          </p:cNvSpPr>
          <p:nvPr>
            <p:ph type="title"/>
          </p:nvPr>
        </p:nvSpPr>
        <p:spPr/>
        <p:txBody>
          <a:bodyPr/>
          <a:lstStyle/>
          <a:p>
            <a:r>
              <a:rPr lang="en-US" dirty="0"/>
              <a:t>Other text processing details</a:t>
            </a:r>
          </a:p>
        </p:txBody>
      </p:sp>
      <p:sp>
        <p:nvSpPr>
          <p:cNvPr id="3" name="Text Placeholder 2">
            <a:extLst>
              <a:ext uri="{FF2B5EF4-FFF2-40B4-BE49-F238E27FC236}">
                <a16:creationId xmlns:a16="http://schemas.microsoft.com/office/drawing/2014/main" id="{1AC65E5A-0AE4-DC94-E915-FBC214115B51}"/>
              </a:ext>
            </a:extLst>
          </p:cNvPr>
          <p:cNvSpPr>
            <a:spLocks noGrp="1"/>
          </p:cNvSpPr>
          <p:nvPr>
            <p:ph type="body" idx="1"/>
          </p:nvPr>
        </p:nvSpPr>
        <p:spPr/>
        <p:txBody>
          <a:bodyPr/>
          <a:lstStyle/>
          <a:p>
            <a:r>
              <a:rPr lang="en-US" dirty="0"/>
              <a:t>N-grams, </a:t>
            </a:r>
            <a:r>
              <a:rPr lang="en-US" dirty="0" err="1"/>
              <a:t>tf-idf</a:t>
            </a:r>
            <a:r>
              <a:rPr lang="en-US" dirty="0"/>
              <a:t>, pre-processing steps</a:t>
            </a:r>
          </a:p>
        </p:txBody>
      </p:sp>
    </p:spTree>
    <p:extLst>
      <p:ext uri="{BB962C8B-B14F-4D97-AF65-F5344CB8AC3E}">
        <p14:creationId xmlns:p14="http://schemas.microsoft.com/office/powerpoint/2010/main" val="12127765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20" y="233998"/>
            <a:ext cx="9202694" cy="857250"/>
          </a:xfrm>
        </p:spPr>
        <p:txBody>
          <a:bodyPr>
            <a:noAutofit/>
          </a:bodyPr>
          <a:lstStyle/>
          <a:p>
            <a:pPr algn="l"/>
            <a:r>
              <a:rPr lang="en-US" sz="3000" dirty="0"/>
              <a:t>Count 1- and 2-grams in each SMS</a:t>
            </a:r>
            <a:br>
              <a:rPr lang="en-US" sz="3000" dirty="0"/>
            </a:br>
            <a:r>
              <a:rPr lang="en-US" sz="3000" dirty="0"/>
              <a:t>(i.e. extend vocabulary to include 2-word phrases)</a:t>
            </a:r>
            <a:endParaRPr lang="en-US" sz="3000" u="sng" dirty="0"/>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4619" y="2528446"/>
            <a:ext cx="3170396" cy="1251122"/>
          </a:xfrm>
          <a:prstGeom prst="rect">
            <a:avLst/>
          </a:prstGeom>
        </p:spPr>
      </p:pic>
      <p:sp>
        <p:nvSpPr>
          <p:cNvPr id="8" name="Right Arrow 7"/>
          <p:cNvSpPr/>
          <p:nvPr/>
        </p:nvSpPr>
        <p:spPr>
          <a:xfrm rot="20327913">
            <a:off x="2668660" y="1966303"/>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1-grams</a:t>
            </a:r>
          </a:p>
        </p:txBody>
      </p:sp>
      <p:sp>
        <p:nvSpPr>
          <p:cNvPr id="22" name="TextBox 21"/>
          <p:cNvSpPr txBox="1"/>
          <p:nvPr/>
        </p:nvSpPr>
        <p:spPr>
          <a:xfrm>
            <a:off x="4028291" y="1325262"/>
            <a:ext cx="4022124" cy="1131079"/>
          </a:xfrm>
          <a:prstGeom prst="rect">
            <a:avLst/>
          </a:prstGeom>
          <a:noFill/>
        </p:spPr>
        <p:txBody>
          <a:bodyPr wrap="square" numCol="5"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
        <p:nvSpPr>
          <p:cNvPr id="6" name="TextBox 5"/>
          <p:cNvSpPr txBox="1"/>
          <p:nvPr/>
        </p:nvSpPr>
        <p:spPr>
          <a:xfrm>
            <a:off x="4028291" y="2913946"/>
            <a:ext cx="4896377" cy="1546577"/>
          </a:xfrm>
          <a:prstGeom prst="rect">
            <a:avLst/>
          </a:prstGeom>
          <a:noFill/>
        </p:spPr>
        <p:txBody>
          <a:bodyPr wrap="square" numCol="3" rtlCol="0">
            <a:spAutoFit/>
          </a:bodyPr>
          <a:lstStyle/>
          <a:p>
            <a:r>
              <a:rPr lang="en-US" sz="1350" dirty="0"/>
              <a:t>what helps</a:t>
            </a:r>
          </a:p>
          <a:p>
            <a:r>
              <a:rPr lang="en-US" sz="1350" dirty="0"/>
              <a:t>helps with</a:t>
            </a:r>
          </a:p>
          <a:p>
            <a:r>
              <a:rPr lang="en-US" sz="1350" dirty="0"/>
              <a:t>with morning</a:t>
            </a:r>
          </a:p>
          <a:p>
            <a:r>
              <a:rPr lang="en-US" sz="1350" dirty="0"/>
              <a:t>morning sickness</a:t>
            </a:r>
          </a:p>
          <a:p>
            <a:r>
              <a:rPr lang="en-US" sz="1350" dirty="0"/>
              <a:t>how many</a:t>
            </a:r>
          </a:p>
          <a:p>
            <a:r>
              <a:rPr lang="en-US" sz="1350" dirty="0"/>
              <a:t>many months</a:t>
            </a:r>
          </a:p>
          <a:p>
            <a:r>
              <a:rPr lang="en-US" sz="1350" dirty="0"/>
              <a:t>months should</a:t>
            </a:r>
          </a:p>
          <a:p>
            <a:r>
              <a:rPr lang="en-US" sz="1350" dirty="0"/>
              <a:t>should I</a:t>
            </a:r>
          </a:p>
          <a:p>
            <a:r>
              <a:rPr lang="en-US" sz="1350" dirty="0"/>
              <a:t>I breastfeed</a:t>
            </a:r>
          </a:p>
          <a:p>
            <a:r>
              <a:rPr lang="en-US" sz="1350" dirty="0"/>
              <a:t>I passed</a:t>
            </a:r>
          </a:p>
          <a:p>
            <a:r>
              <a:rPr lang="en-US" sz="1350" dirty="0"/>
              <a:t>passed out</a:t>
            </a:r>
          </a:p>
          <a:p>
            <a:r>
              <a:rPr lang="en-US" sz="1350" dirty="0"/>
              <a:t>out and</a:t>
            </a:r>
          </a:p>
          <a:p>
            <a:r>
              <a:rPr lang="en-US" sz="1350" dirty="0"/>
              <a:t>and mom</a:t>
            </a:r>
          </a:p>
          <a:p>
            <a:r>
              <a:rPr lang="en-US" sz="1350" dirty="0"/>
              <a:t>mom said</a:t>
            </a:r>
          </a:p>
          <a:p>
            <a:r>
              <a:rPr lang="en-US" sz="1350" dirty="0"/>
              <a:t>said I</a:t>
            </a:r>
          </a:p>
          <a:p>
            <a:r>
              <a:rPr lang="en-US" sz="1350" dirty="0"/>
              <a:t>I was</a:t>
            </a:r>
          </a:p>
          <a:p>
            <a:r>
              <a:rPr lang="en-US" sz="1350" dirty="0"/>
              <a:t>was shaking</a:t>
            </a:r>
          </a:p>
          <a:p>
            <a:r>
              <a:rPr lang="en-US" sz="1350" dirty="0"/>
              <a:t>where is</a:t>
            </a:r>
          </a:p>
          <a:p>
            <a:r>
              <a:rPr lang="en-US" sz="1350" dirty="0"/>
              <a:t>is the</a:t>
            </a:r>
          </a:p>
          <a:p>
            <a:r>
              <a:rPr lang="en-US" sz="1350" dirty="0"/>
              <a:t>the nearest</a:t>
            </a:r>
          </a:p>
          <a:p>
            <a:r>
              <a:rPr lang="en-US" sz="1350" dirty="0"/>
              <a:t>nearest clinic</a:t>
            </a:r>
          </a:p>
        </p:txBody>
      </p:sp>
      <p:sp>
        <p:nvSpPr>
          <p:cNvPr id="7" name="Right Arrow 6"/>
          <p:cNvSpPr/>
          <p:nvPr/>
        </p:nvSpPr>
        <p:spPr>
          <a:xfrm rot="622100">
            <a:off x="2683597" y="3579948"/>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2-grams</a:t>
            </a:r>
          </a:p>
        </p:txBody>
      </p:sp>
    </p:spTree>
    <p:custDataLst>
      <p:tags r:id="rId1"/>
    </p:custDataLst>
    <p:extLst>
      <p:ext uri="{BB962C8B-B14F-4D97-AF65-F5344CB8AC3E}">
        <p14:creationId xmlns:p14="http://schemas.microsoft.com/office/powerpoint/2010/main" val="3211709024"/>
      </p:ext>
    </p:extLst>
  </p:cSld>
  <p:clrMapOvr>
    <a:masterClrMapping/>
  </p:clrMapOvr>
  <mc:AlternateContent xmlns:mc="http://schemas.openxmlformats.org/markup-compatibility/2006" xmlns:p14="http://schemas.microsoft.com/office/powerpoint/2010/main">
    <mc:Choice Requires="p14">
      <p:transition spd="slow" p14:dur="2000" advTm="48308"/>
    </mc:Choice>
    <mc:Fallback xmlns="">
      <p:transition spd="slow" advTm="48308"/>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66674" y="2743714"/>
            <a:ext cx="4086247" cy="300082"/>
          </a:xfrm>
          <a:prstGeom prst="rect">
            <a:avLst/>
          </a:prstGeom>
          <a:noFill/>
        </p:spPr>
        <p:txBody>
          <a:bodyPr wrap="none" rtlCol="0">
            <a:spAutoFit/>
          </a:bodyPr>
          <a:lstStyle/>
          <a:p>
            <a:r>
              <a:rPr lang="en-US" sz="1350" dirty="0">
                <a:solidFill>
                  <a:schemeClr val="accent1"/>
                </a:solidFill>
              </a:rPr>
              <a:t>Bag of 1-grams: no difference between these sentences</a:t>
            </a:r>
          </a:p>
        </p:txBody>
      </p:sp>
    </p:spTree>
    <p:extLst>
      <p:ext uri="{BB962C8B-B14F-4D97-AF65-F5344CB8AC3E}">
        <p14:creationId xmlns:p14="http://schemas.microsoft.com/office/powerpoint/2010/main" val="4016696364"/>
      </p:ext>
    </p:extLst>
  </p:cSld>
  <p:clrMapOvr>
    <a:masterClrMapping/>
  </p:clrMapOvr>
  <mc:AlternateContent xmlns:mc="http://schemas.openxmlformats.org/markup-compatibility/2006" xmlns:p14="http://schemas.microsoft.com/office/powerpoint/2010/main">
    <mc:Choice Requires="p14">
      <p:transition spd="slow" p14:dur="2000" advTm="20582"/>
    </mc:Choice>
    <mc:Fallback xmlns="">
      <p:transition spd="slow" advTm="205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590A7-9AFD-6047-B83E-6C0852C0E54F}"/>
              </a:ext>
            </a:extLst>
          </p:cNvPr>
          <p:cNvSpPr>
            <a:spLocks noGrp="1"/>
          </p:cNvSpPr>
          <p:nvPr>
            <p:ph type="title"/>
          </p:nvPr>
        </p:nvSpPr>
        <p:spPr/>
        <p:txBody>
          <a:bodyPr/>
          <a:lstStyle/>
          <a:p>
            <a:r>
              <a:rPr lang="en-US" dirty="0"/>
              <a:t>NLP: predictive models for text data</a:t>
            </a:r>
          </a:p>
        </p:txBody>
      </p:sp>
      <p:pic>
        <p:nvPicPr>
          <p:cNvPr id="3" name="Picture 2">
            <a:extLst>
              <a:ext uri="{FF2B5EF4-FFF2-40B4-BE49-F238E27FC236}">
                <a16:creationId xmlns:a16="http://schemas.microsoft.com/office/drawing/2014/main" id="{DC964ED3-CBD5-784D-889B-CF349214AB76}"/>
              </a:ext>
            </a:extLst>
          </p:cNvPr>
          <p:cNvPicPr>
            <a:picLocks noChangeAspect="1"/>
          </p:cNvPicPr>
          <p:nvPr/>
        </p:nvPicPr>
        <p:blipFill>
          <a:blip r:embed="rId3"/>
          <a:stretch>
            <a:fillRect/>
          </a:stretch>
        </p:blipFill>
        <p:spPr>
          <a:xfrm>
            <a:off x="1609727" y="1268015"/>
            <a:ext cx="2593732" cy="2445519"/>
          </a:xfrm>
          <a:prstGeom prst="rect">
            <a:avLst/>
          </a:prstGeom>
        </p:spPr>
      </p:pic>
      <p:sp>
        <p:nvSpPr>
          <p:cNvPr id="6" name="Left Brace 5">
            <a:extLst>
              <a:ext uri="{FF2B5EF4-FFF2-40B4-BE49-F238E27FC236}">
                <a16:creationId xmlns:a16="http://schemas.microsoft.com/office/drawing/2014/main" id="{396CAD57-A6AD-2542-9076-2A724D5F3B94}"/>
              </a:ext>
            </a:extLst>
          </p:cNvPr>
          <p:cNvSpPr/>
          <p:nvPr/>
        </p:nvSpPr>
        <p:spPr>
          <a:xfrm rot="16200000">
            <a:off x="2518233" y="2923314"/>
            <a:ext cx="262758" cy="207977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7" name="TextBox 6">
            <a:extLst>
              <a:ext uri="{FF2B5EF4-FFF2-40B4-BE49-F238E27FC236}">
                <a16:creationId xmlns:a16="http://schemas.microsoft.com/office/drawing/2014/main" id="{5A605090-9BC4-5544-99A3-B7474FB3F0D4}"/>
              </a:ext>
            </a:extLst>
          </p:cNvPr>
          <p:cNvSpPr txBox="1"/>
          <p:nvPr/>
        </p:nvSpPr>
        <p:spPr>
          <a:xfrm>
            <a:off x="1963108" y="4094580"/>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radiology report</a:t>
            </a:r>
          </a:p>
        </p:txBody>
      </p:sp>
      <p:sp>
        <p:nvSpPr>
          <p:cNvPr id="8" name="TextBox 7">
            <a:extLst>
              <a:ext uri="{FF2B5EF4-FFF2-40B4-BE49-F238E27FC236}">
                <a16:creationId xmlns:a16="http://schemas.microsoft.com/office/drawing/2014/main" id="{30B1EFBE-A19E-3647-AB0C-EA73A10292D5}"/>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abnormality present</a:t>
            </a:r>
          </a:p>
        </p:txBody>
      </p:sp>
      <p:sp>
        <p:nvSpPr>
          <p:cNvPr id="9" name="TextBox 8">
            <a:extLst>
              <a:ext uri="{FF2B5EF4-FFF2-40B4-BE49-F238E27FC236}">
                <a16:creationId xmlns:a16="http://schemas.microsoft.com/office/drawing/2014/main" id="{6A55DB8C-6AD0-564D-8432-886D4E5DB82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0" name="Table 9">
            <a:extLst>
              <a:ext uri="{FF2B5EF4-FFF2-40B4-BE49-F238E27FC236}">
                <a16:creationId xmlns:a16="http://schemas.microsoft.com/office/drawing/2014/main" id="{9D0EB304-8081-7044-B592-636E140495DC}"/>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2" name="Straight Arrow Connector 11">
            <a:extLst>
              <a:ext uri="{FF2B5EF4-FFF2-40B4-BE49-F238E27FC236}">
                <a16:creationId xmlns:a16="http://schemas.microsoft.com/office/drawing/2014/main" id="{81398347-372D-1843-8EAB-04AE6E74E2A0}"/>
              </a:ext>
            </a:extLst>
          </p:cNvPr>
          <p:cNvCxnSpPr>
            <a:cxnSpLocks/>
            <a:endCxn id="10"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54391980"/>
      </p:ext>
    </p:extLst>
  </p:cSld>
  <p:clrMapOvr>
    <a:masterClrMapping/>
  </p:clrMapOvr>
  <mc:AlternateContent xmlns:mc="http://schemas.openxmlformats.org/markup-compatibility/2006" xmlns:p14="http://schemas.microsoft.com/office/powerpoint/2010/main">
    <mc:Choice Requires="p14">
      <p:transition spd="slow" p14:dur="2000" advTm="46390"/>
    </mc:Choice>
    <mc:Fallback xmlns="">
      <p:transition spd="slow" advTm="4639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95249" y="2120466"/>
            <a:ext cx="1803379" cy="1546577"/>
          </a:xfrm>
          <a:prstGeom prst="rect">
            <a:avLst/>
          </a:prstGeom>
          <a:noFill/>
        </p:spPr>
        <p:txBody>
          <a:bodyPr wrap="none" rtlCol="0">
            <a:spAutoFit/>
          </a:bodyPr>
          <a:lstStyle/>
          <a:p>
            <a:r>
              <a:rPr lang="en-US" sz="1350" u="sng" dirty="0">
                <a:solidFill>
                  <a:schemeClr val="accent1"/>
                </a:solidFill>
              </a:rPr>
              <a:t>Bag of 1- and 2-grams</a:t>
            </a:r>
            <a:r>
              <a:rPr lang="en-US" sz="1350" dirty="0">
                <a:solidFill>
                  <a:schemeClr val="accent1"/>
                </a:solidFill>
              </a:rPr>
              <a:t>: </a:t>
            </a:r>
          </a:p>
          <a:p>
            <a:endParaRPr lang="en-US" sz="1350" dirty="0">
              <a:solidFill>
                <a:schemeClr val="accent1"/>
              </a:solidFill>
            </a:endParaRPr>
          </a:p>
          <a:p>
            <a:r>
              <a:rPr lang="en-US" sz="1350" b="1" dirty="0">
                <a:solidFill>
                  <a:schemeClr val="accent1"/>
                </a:solidFill>
              </a:rPr>
              <a:t>not sick</a:t>
            </a:r>
            <a:r>
              <a:rPr lang="en-US" sz="1350" dirty="0">
                <a:solidFill>
                  <a:schemeClr val="accent1"/>
                </a:solidFill>
              </a:rPr>
              <a:t>, </a:t>
            </a:r>
            <a:r>
              <a:rPr lang="en-US" sz="1350" b="1" dirty="0">
                <a:solidFill>
                  <a:schemeClr val="accent1"/>
                </a:solidFill>
              </a:rPr>
              <a:t>feel great </a:t>
            </a:r>
          </a:p>
          <a:p>
            <a:endParaRPr lang="en-US" sz="1350" dirty="0">
              <a:solidFill>
                <a:schemeClr val="accent1"/>
              </a:solidFill>
            </a:endParaRPr>
          </a:p>
          <a:p>
            <a:r>
              <a:rPr lang="en-US" sz="1350" dirty="0">
                <a:solidFill>
                  <a:schemeClr val="accent1"/>
                </a:solidFill>
              </a:rPr>
              <a:t>versus </a:t>
            </a:r>
          </a:p>
          <a:p>
            <a:endParaRPr lang="en-US" sz="1350" dirty="0">
              <a:solidFill>
                <a:schemeClr val="accent1"/>
              </a:solidFill>
            </a:endParaRPr>
          </a:p>
          <a:p>
            <a:r>
              <a:rPr lang="en-US" sz="1350" b="1" dirty="0">
                <a:solidFill>
                  <a:schemeClr val="accent1"/>
                </a:solidFill>
              </a:rPr>
              <a:t>not great</a:t>
            </a:r>
            <a:r>
              <a:rPr lang="en-US" sz="1350" dirty="0">
                <a:solidFill>
                  <a:schemeClr val="accent1"/>
                </a:solidFill>
              </a:rPr>
              <a:t>, </a:t>
            </a:r>
            <a:r>
              <a:rPr lang="en-US" sz="1350" b="1" dirty="0">
                <a:solidFill>
                  <a:schemeClr val="accent1"/>
                </a:solidFill>
              </a:rPr>
              <a:t>feel sick</a:t>
            </a:r>
          </a:p>
        </p:txBody>
      </p:sp>
    </p:spTree>
    <p:extLst>
      <p:ext uri="{BB962C8B-B14F-4D97-AF65-F5344CB8AC3E}">
        <p14:creationId xmlns:p14="http://schemas.microsoft.com/office/powerpoint/2010/main" val="3750042253"/>
      </p:ext>
    </p:extLst>
  </p:cSld>
  <p:clrMapOvr>
    <a:masterClrMapping/>
  </p:clrMapOvr>
  <mc:AlternateContent xmlns:mc="http://schemas.openxmlformats.org/markup-compatibility/2006" xmlns:p14="http://schemas.microsoft.com/office/powerpoint/2010/main">
    <mc:Choice Requires="p14">
      <p:transition spd="slow" p14:dur="2000" advTm="30013"/>
    </mc:Choice>
    <mc:Fallback xmlns="">
      <p:transition spd="slow" advTm="30013"/>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457584" y="1194264"/>
            <a:ext cx="2275366" cy="415498"/>
          </a:xfrm>
          <a:prstGeom prst="rect">
            <a:avLst/>
          </a:prstGeom>
          <a:noFill/>
        </p:spPr>
        <p:txBody>
          <a:bodyPr wrap="none" rtlCol="0">
            <a:spAutoFit/>
          </a:bodyPr>
          <a:lstStyle/>
          <a:p>
            <a:r>
              <a:rPr lang="en-US" sz="2100" dirty="0"/>
              <a:t>term count: ‘times’</a:t>
            </a:r>
          </a:p>
        </p:txBody>
      </p:sp>
      <p:sp>
        <p:nvSpPr>
          <p:cNvPr id="7" name="TextBox 6"/>
          <p:cNvSpPr txBox="1"/>
          <p:nvPr/>
        </p:nvSpPr>
        <p:spPr>
          <a:xfrm>
            <a:off x="866775" y="2371844"/>
            <a:ext cx="359394" cy="507831"/>
          </a:xfrm>
          <a:prstGeom prst="rect">
            <a:avLst/>
          </a:prstGeom>
          <a:noFill/>
        </p:spPr>
        <p:txBody>
          <a:bodyPr wrap="none" rtlCol="0">
            <a:spAutoFit/>
          </a:bodyPr>
          <a:lstStyle/>
          <a:p>
            <a:r>
              <a:rPr lang="en-US" sz="2700" dirty="0"/>
              <a:t>2</a:t>
            </a:r>
          </a:p>
        </p:txBody>
      </p:sp>
      <p:sp>
        <p:nvSpPr>
          <p:cNvPr id="8" name="TextBox 7"/>
          <p:cNvSpPr txBox="1"/>
          <p:nvPr/>
        </p:nvSpPr>
        <p:spPr>
          <a:xfrm>
            <a:off x="866775" y="3842803"/>
            <a:ext cx="359394" cy="507831"/>
          </a:xfrm>
          <a:prstGeom prst="rect">
            <a:avLst/>
          </a:prstGeom>
          <a:noFill/>
        </p:spPr>
        <p:txBody>
          <a:bodyPr wrap="none" rtlCol="0">
            <a:spAutoFit/>
          </a:bodyPr>
          <a:lstStyle/>
          <a:p>
            <a:r>
              <a:rPr lang="en-US" sz="2700" dirty="0"/>
              <a:t>1</a:t>
            </a:r>
          </a:p>
        </p:txBody>
      </p:sp>
    </p:spTree>
    <p:extLst>
      <p:ext uri="{BB962C8B-B14F-4D97-AF65-F5344CB8AC3E}">
        <p14:creationId xmlns:p14="http://schemas.microsoft.com/office/powerpoint/2010/main" val="3910064542"/>
      </p:ext>
    </p:extLst>
  </p:cSld>
  <p:clrMapOvr>
    <a:masterClrMapping/>
  </p:clrMapOvr>
  <mc:AlternateContent xmlns:mc="http://schemas.openxmlformats.org/markup-compatibility/2006" xmlns:p14="http://schemas.microsoft.com/office/powerpoint/2010/main">
    <mc:Choice Requires="p14">
      <p:transition spd="slow" p14:dur="2000" advTm="18413"/>
    </mc:Choice>
    <mc:Fallback xmlns="">
      <p:transition spd="slow" advTm="18413"/>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220164" y="1192012"/>
            <a:ext cx="2752677" cy="415498"/>
          </a:xfrm>
          <a:prstGeom prst="rect">
            <a:avLst/>
          </a:prstGeom>
          <a:noFill/>
        </p:spPr>
        <p:txBody>
          <a:bodyPr wrap="none" rtlCol="0">
            <a:spAutoFit/>
          </a:bodyPr>
          <a:lstStyle/>
          <a:p>
            <a:r>
              <a:rPr lang="en-US" sz="2100" dirty="0"/>
              <a:t>term frequency: ‘times’</a:t>
            </a:r>
          </a:p>
        </p:txBody>
      </p:sp>
      <p:sp>
        <p:nvSpPr>
          <p:cNvPr id="7" name="TextBox 6"/>
          <p:cNvSpPr txBox="1"/>
          <p:nvPr/>
        </p:nvSpPr>
        <p:spPr>
          <a:xfrm>
            <a:off x="536757" y="2371844"/>
            <a:ext cx="1016625" cy="507831"/>
          </a:xfrm>
          <a:prstGeom prst="rect">
            <a:avLst/>
          </a:prstGeom>
          <a:noFill/>
        </p:spPr>
        <p:txBody>
          <a:bodyPr wrap="none" rtlCol="0">
            <a:spAutoFit/>
          </a:bodyPr>
          <a:lstStyle/>
          <a:p>
            <a:r>
              <a:rPr lang="en-US" sz="2700" dirty="0"/>
              <a:t>2/119</a:t>
            </a:r>
          </a:p>
        </p:txBody>
      </p:sp>
      <p:sp>
        <p:nvSpPr>
          <p:cNvPr id="8" name="TextBox 7"/>
          <p:cNvSpPr txBox="1"/>
          <p:nvPr/>
        </p:nvSpPr>
        <p:spPr>
          <a:xfrm>
            <a:off x="624520" y="3842803"/>
            <a:ext cx="841897" cy="507831"/>
          </a:xfrm>
          <a:prstGeom prst="rect">
            <a:avLst/>
          </a:prstGeom>
          <a:noFill/>
        </p:spPr>
        <p:txBody>
          <a:bodyPr wrap="none" rtlCol="0">
            <a:spAutoFit/>
          </a:bodyPr>
          <a:lstStyle/>
          <a:p>
            <a:r>
              <a:rPr lang="en-US" sz="2700" dirty="0"/>
              <a:t>1/16</a:t>
            </a:r>
          </a:p>
        </p:txBody>
      </p:sp>
      <p:sp>
        <p:nvSpPr>
          <p:cNvPr id="3" name="TextBox 2"/>
          <p:cNvSpPr txBox="1"/>
          <p:nvPr/>
        </p:nvSpPr>
        <p:spPr>
          <a:xfrm>
            <a:off x="5918205" y="3932241"/>
            <a:ext cx="2977033" cy="507831"/>
          </a:xfrm>
          <a:prstGeom prst="rect">
            <a:avLst/>
          </a:prstGeom>
          <a:noFill/>
        </p:spPr>
        <p:txBody>
          <a:bodyPr wrap="none" rtlCol="0">
            <a:spAutoFit/>
          </a:bodyPr>
          <a:lstStyle/>
          <a:p>
            <a:r>
              <a:rPr lang="en-US" sz="1350" dirty="0">
                <a:solidFill>
                  <a:schemeClr val="accent2"/>
                </a:solidFill>
              </a:rPr>
              <a:t>-&gt; better measure of the importance of </a:t>
            </a:r>
          </a:p>
          <a:p>
            <a:r>
              <a:rPr lang="en-US" sz="1350" dirty="0">
                <a:solidFill>
                  <a:schemeClr val="accent2"/>
                </a:solidFill>
              </a:rPr>
              <a:t>the term within a given text sample</a:t>
            </a:r>
          </a:p>
        </p:txBody>
      </p:sp>
    </p:spTree>
    <p:extLst>
      <p:ext uri="{BB962C8B-B14F-4D97-AF65-F5344CB8AC3E}">
        <p14:creationId xmlns:p14="http://schemas.microsoft.com/office/powerpoint/2010/main" val="61807737"/>
      </p:ext>
    </p:extLst>
  </p:cSld>
  <p:clrMapOvr>
    <a:masterClrMapping/>
  </p:clrMapOvr>
  <mc:AlternateContent xmlns:mc="http://schemas.openxmlformats.org/markup-compatibility/2006" xmlns:p14="http://schemas.microsoft.com/office/powerpoint/2010/main">
    <mc:Choice Requires="p14">
      <p:transition spd="slow" p14:dur="2000" advTm="20737"/>
    </mc:Choice>
    <mc:Fallback xmlns="">
      <p:transition spd="slow" advTm="20737"/>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2926020" y="1159974"/>
            <a:ext cx="3338158" cy="415498"/>
          </a:xfrm>
          <a:prstGeom prst="rect">
            <a:avLst/>
          </a:prstGeom>
          <a:noFill/>
        </p:spPr>
        <p:txBody>
          <a:bodyPr wrap="none" rtlCol="0">
            <a:spAutoFit/>
          </a:bodyPr>
          <a:lstStyle/>
          <a:p>
            <a:r>
              <a:rPr lang="en-US" sz="2100" dirty="0"/>
              <a:t>document frequency: ‘times’</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769392" y="3773553"/>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2/2</a:t>
            </a:r>
          </a:p>
        </p:txBody>
      </p:sp>
    </p:spTree>
    <p:extLst>
      <p:ext uri="{BB962C8B-B14F-4D97-AF65-F5344CB8AC3E}">
        <p14:creationId xmlns:p14="http://schemas.microsoft.com/office/powerpoint/2010/main" val="2847312620"/>
      </p:ext>
    </p:extLst>
  </p:cSld>
  <p:clrMapOvr>
    <a:masterClrMapping/>
  </p:clrMapOvr>
  <mc:AlternateContent xmlns:mc="http://schemas.openxmlformats.org/markup-compatibility/2006" xmlns:p14="http://schemas.microsoft.com/office/powerpoint/2010/main">
    <mc:Choice Requires="p14">
      <p:transition spd="slow" p14:dur="2000" advTm="28641"/>
    </mc:Choice>
    <mc:Fallback xmlns="">
      <p:transition spd="slow" advTm="2864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046606" y="1159974"/>
            <a:ext cx="3099375" cy="415498"/>
          </a:xfrm>
          <a:prstGeom prst="rect">
            <a:avLst/>
          </a:prstGeom>
          <a:noFill/>
        </p:spPr>
        <p:txBody>
          <a:bodyPr wrap="none" rtlCol="0">
            <a:spAutoFit/>
          </a:bodyPr>
          <a:lstStyle/>
          <a:p>
            <a:r>
              <a:rPr lang="en-US" sz="2100" dirty="0"/>
              <a:t>document frequency: ‘evil’</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834913" y="3773553"/>
            <a:ext cx="423514" cy="646331"/>
          </a:xfrm>
          <a:prstGeom prst="rect">
            <a:avLst/>
          </a:prstGeom>
          <a:noFill/>
        </p:spPr>
        <p:txBody>
          <a:bodyPr wrap="none" rtlCol="0">
            <a:spAutoFit/>
          </a:bodyPr>
          <a:lstStyle/>
          <a:p>
            <a:r>
              <a:rPr lang="en-US" sz="3600" i="1" dirty="0">
                <a:solidFill>
                  <a:srgbClr val="FF0000"/>
                </a:solidFill>
              </a:rPr>
              <a:t>X</a:t>
            </a:r>
            <a:endParaRPr lang="en-US" sz="6000" i="1" dirty="0">
              <a:solidFill>
                <a:srgbClr val="FF000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1/2</a:t>
            </a:r>
          </a:p>
        </p:txBody>
      </p:sp>
    </p:spTree>
    <p:extLst>
      <p:ext uri="{BB962C8B-B14F-4D97-AF65-F5344CB8AC3E}">
        <p14:creationId xmlns:p14="http://schemas.microsoft.com/office/powerpoint/2010/main" val="2296195102"/>
      </p:ext>
    </p:extLst>
  </p:cSld>
  <p:clrMapOvr>
    <a:masterClrMapping/>
  </p:clrMapOvr>
  <mc:AlternateContent xmlns:mc="http://schemas.openxmlformats.org/markup-compatibility/2006" xmlns:p14="http://schemas.microsoft.com/office/powerpoint/2010/main">
    <mc:Choice Requires="p14">
      <p:transition spd="slow" p14:dur="2000" advTm="33441"/>
    </mc:Choice>
    <mc:Fallback xmlns="">
      <p:transition spd="slow" advTm="33441"/>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term frequency-inverse document frequency (</a:t>
            </a:r>
            <a:r>
              <a:rPr lang="en-US" sz="3000" dirty="0" err="1"/>
              <a:t>tf-idf</a:t>
            </a:r>
            <a:r>
              <a:rPr lang="en-US" sz="3000" dirty="0"/>
              <a:t>)</a:t>
            </a:r>
          </a:p>
        </p:txBody>
      </p:sp>
      <mc:AlternateContent xmlns:mc="http://schemas.openxmlformats.org/markup-compatibility/2006" xmlns:a14="http://schemas.microsoft.com/office/drawing/2010/main">
        <mc:Choice Requires="a14">
          <p:sp>
            <p:nvSpPr>
              <p:cNvPr id="6" name="TextBox 5"/>
              <p:cNvSpPr txBox="1"/>
              <p:nvPr/>
            </p:nvSpPr>
            <p:spPr>
              <a:xfrm>
                <a:off x="4571998" y="1023977"/>
                <a:ext cx="4168834" cy="1648336"/>
              </a:xfrm>
              <a:prstGeom prst="rect">
                <a:avLst/>
              </a:prstGeom>
              <a:noFill/>
            </p:spPr>
            <p:txBody>
              <a:bodyPr wrap="non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‘shaking’</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1/9</m:t>
                          </m:r>
                        </m:num>
                        <m:den>
                          <m:r>
                            <a:rPr lang="en-US" sz="2100" i="1" dirty="0">
                              <a:latin typeface="Cambria Math" panose="02040503050406030204" pitchFamily="18" charset="0"/>
                            </a:rPr>
                            <m:t>1/7</m:t>
                          </m:r>
                        </m:den>
                      </m:f>
                      <m:r>
                        <a:rPr lang="en-US" sz="2100" i="1" dirty="0">
                          <a:latin typeface="Cambria Math" panose="02040503050406030204" pitchFamily="18" charset="0"/>
                        </a:rPr>
                        <m:t>=.78</m:t>
                      </m:r>
                    </m:oMath>
                  </m:oMathPara>
                </a14:m>
                <a:endParaRPr lang="en-US" sz="2100" dirty="0"/>
              </a:p>
            </p:txBody>
          </p:sp>
        </mc:Choice>
        <mc:Fallback xmlns="">
          <p:sp>
            <p:nvSpPr>
              <p:cNvPr id="6" name="TextBox 5"/>
              <p:cNvSpPr txBox="1">
                <a:spLocks noRot="1" noChangeAspect="1" noMove="1" noResize="1" noEditPoints="1" noAdjustHandles="1" noChangeArrowheads="1" noChangeShapeType="1" noTextEdit="1"/>
              </p:cNvSpPr>
              <p:nvPr/>
            </p:nvSpPr>
            <p:spPr>
              <a:xfrm>
                <a:off x="4571998" y="1023977"/>
                <a:ext cx="4168834" cy="1648336"/>
              </a:xfrm>
              <a:prstGeom prst="rect">
                <a:avLst/>
              </a:prstGeom>
              <a:blipFill>
                <a:blip r:embed="rId5"/>
                <a:stretch>
                  <a:fillRect l="-304" t="-3053" r="-608" b="-3817"/>
                </a:stretch>
              </a:blipFill>
            </p:spPr>
            <p:txBody>
              <a:bodyPr/>
              <a:lstStyle/>
              <a:p>
                <a:r>
                  <a:rPr lang="en-US">
                    <a:noFill/>
                  </a:rPr>
                  <a:t> </a:t>
                </a:r>
              </a:p>
            </p:txBody>
          </p:sp>
        </mc:Fallback>
      </mc:AlternateContent>
      <p:sp>
        <p:nvSpPr>
          <p:cNvPr id="11" name="TextBox 10"/>
          <p:cNvSpPr txBox="1"/>
          <p:nvPr/>
        </p:nvSpPr>
        <p:spPr>
          <a:xfrm>
            <a:off x="369547" y="1023977"/>
            <a:ext cx="3726719" cy="3554819"/>
          </a:xfrm>
          <a:prstGeom prst="rect">
            <a:avLst/>
          </a:prstGeom>
          <a:solidFill>
            <a:schemeClr val="bg1"/>
          </a:solidFill>
        </p:spPr>
        <p:txBody>
          <a:bodyPr wrap="square" rtlCol="0">
            <a:spAutoFit/>
          </a:bodyPr>
          <a:lstStyle/>
          <a:p>
            <a:pPr marL="257175" indent="-257175">
              <a:buFont typeface="Arial" panose="020B0604020202020204" pitchFamily="34" charset="0"/>
              <a:buChar char="•"/>
            </a:pPr>
            <a:r>
              <a:rPr lang="en-US" sz="1500" dirty="0"/>
              <a:t>What helps with morning sickness?</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How many months should I breastfeed?</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solidFill>
                  <a:srgbClr val="FF0000"/>
                </a:solidFill>
              </a:rPr>
              <a:t>I passed out and Mom said I was shaking</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Where is the nearest clinic?</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I am having heavy bleeding, what should I do?</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What foods should I eat while pregnant?</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My heart is racing and I can’t catch my breath</a:t>
            </a:r>
          </a:p>
        </p:txBody>
      </p:sp>
      <mc:AlternateContent xmlns:mc="http://schemas.openxmlformats.org/markup-compatibility/2006" xmlns:a14="http://schemas.microsoft.com/office/drawing/2010/main">
        <mc:Choice Requires="a14">
          <p:sp>
            <p:nvSpPr>
              <p:cNvPr id="12" name="TextBox 11"/>
              <p:cNvSpPr txBox="1"/>
              <p:nvPr/>
            </p:nvSpPr>
            <p:spPr>
              <a:xfrm>
                <a:off x="4571999" y="3021955"/>
                <a:ext cx="4132622" cy="1648336"/>
              </a:xfrm>
              <a:prstGeom prst="rect">
                <a:avLst/>
              </a:prstGeom>
              <a:noFill/>
            </p:spPr>
            <p:txBody>
              <a:bodyPr wrap="squar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‘I’</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2/9</m:t>
                          </m:r>
                        </m:num>
                        <m:den>
                          <m:r>
                            <a:rPr lang="en-US" sz="2100" i="1" dirty="0">
                              <a:latin typeface="Cambria Math" panose="02040503050406030204" pitchFamily="18" charset="0"/>
                            </a:rPr>
                            <m:t>5/7</m:t>
                          </m:r>
                        </m:den>
                      </m:f>
                      <m:r>
                        <a:rPr lang="en-US" sz="2100" i="1" dirty="0">
                          <a:latin typeface="Cambria Math" panose="02040503050406030204" pitchFamily="18" charset="0"/>
                        </a:rPr>
                        <m:t>=.31</m:t>
                      </m:r>
                    </m:oMath>
                  </m:oMathPara>
                </a14:m>
                <a:endParaRPr lang="en-US" sz="2100" dirty="0"/>
              </a:p>
            </p:txBody>
          </p:sp>
        </mc:Choice>
        <mc:Fallback xmlns="">
          <p:sp>
            <p:nvSpPr>
              <p:cNvPr id="12" name="TextBox 11"/>
              <p:cNvSpPr txBox="1">
                <a:spLocks noRot="1" noChangeAspect="1" noMove="1" noResize="1" noEditPoints="1" noAdjustHandles="1" noChangeArrowheads="1" noChangeShapeType="1" noTextEdit="1"/>
              </p:cNvSpPr>
              <p:nvPr/>
            </p:nvSpPr>
            <p:spPr>
              <a:xfrm>
                <a:off x="4571999" y="3021955"/>
                <a:ext cx="4132622" cy="1648336"/>
              </a:xfrm>
              <a:prstGeom prst="rect">
                <a:avLst/>
              </a:prstGeom>
              <a:blipFill>
                <a:blip r:embed="rId6"/>
                <a:stretch>
                  <a:fillRect l="-307" t="-3846" b="-3846"/>
                </a:stretch>
              </a:blipFill>
            </p:spPr>
            <p:txBody>
              <a:bodyPr/>
              <a:lstStyle/>
              <a:p>
                <a:r>
                  <a:rPr lang="en-US">
                    <a:noFill/>
                  </a:rPr>
                  <a:t> </a:t>
                </a:r>
              </a:p>
            </p:txBody>
          </p:sp>
        </mc:Fallback>
      </mc:AlternateContent>
    </p:spTree>
    <p:extLst>
      <p:ext uri="{BB962C8B-B14F-4D97-AF65-F5344CB8AC3E}">
        <p14:creationId xmlns:p14="http://schemas.microsoft.com/office/powerpoint/2010/main" val="3363487893"/>
      </p:ext>
    </p:extLst>
  </p:cSld>
  <p:clrMapOvr>
    <a:masterClrMapping/>
  </p:clrMapOvr>
  <mc:AlternateContent xmlns:mc="http://schemas.openxmlformats.org/markup-compatibility/2006" xmlns:p14="http://schemas.microsoft.com/office/powerpoint/2010/main">
    <mc:Choice Requires="p14">
      <p:transition spd="slow" p14:dur="2000" advTm="76740"/>
    </mc:Choice>
    <mc:Fallback xmlns="">
      <p:transition spd="slow" advTm="7674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630194"/>
          </a:xfrm>
        </p:spPr>
        <p:txBody>
          <a:bodyPr>
            <a:normAutofit/>
          </a:bodyPr>
          <a:lstStyle/>
          <a:p>
            <a:r>
              <a:rPr lang="en-US" dirty="0"/>
              <a:t>Preprocessing</a:t>
            </a:r>
          </a:p>
        </p:txBody>
      </p:sp>
      <p:sp>
        <p:nvSpPr>
          <p:cNvPr id="3" name="Content Placeholder 2"/>
          <p:cNvSpPr>
            <a:spLocks noGrp="1"/>
          </p:cNvSpPr>
          <p:nvPr>
            <p:ph idx="1"/>
          </p:nvPr>
        </p:nvSpPr>
        <p:spPr>
          <a:xfrm>
            <a:off x="457200" y="1584754"/>
            <a:ext cx="5909619" cy="3009869"/>
          </a:xfrm>
        </p:spPr>
        <p:txBody>
          <a:bodyPr>
            <a:noAutofit/>
          </a:bodyPr>
          <a:lstStyle/>
          <a:p>
            <a:r>
              <a:rPr lang="en-US" dirty="0"/>
              <a:t>remove punctuation</a:t>
            </a:r>
          </a:p>
          <a:p>
            <a:endParaRPr lang="en-US" dirty="0"/>
          </a:p>
          <a:p>
            <a:r>
              <a:rPr lang="en-US" dirty="0"/>
              <a:t>to lowercase</a:t>
            </a:r>
          </a:p>
          <a:p>
            <a:endParaRPr lang="en-US" dirty="0"/>
          </a:p>
          <a:p>
            <a:r>
              <a:rPr lang="en-US" dirty="0"/>
              <a:t>“tokenization”</a:t>
            </a:r>
          </a:p>
          <a:p>
            <a:endParaRPr lang="en-US" dirty="0"/>
          </a:p>
          <a:p>
            <a:r>
              <a:rPr lang="en-US" dirty="0"/>
              <a:t>“stemming” </a:t>
            </a:r>
          </a:p>
        </p:txBody>
      </p:sp>
      <p:sp>
        <p:nvSpPr>
          <p:cNvPr id="4" name="Rectangle 3"/>
          <p:cNvSpPr/>
          <p:nvPr/>
        </p:nvSpPr>
        <p:spPr>
          <a:xfrm>
            <a:off x="3939210" y="4309932"/>
            <a:ext cx="4769254"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wa</a:t>
            </a:r>
            <a:r>
              <a:rPr lang="en-US" sz="1350" dirty="0">
                <a:solidFill>
                  <a:srgbClr val="000000"/>
                </a:solidFill>
                <a:latin typeface="Courier New" panose="02070309020205020404" pitchFamily="49" charset="0"/>
              </a:rPr>
              <a:t>, shake]</a:t>
            </a:r>
            <a:endParaRPr lang="en-US" sz="1350" dirty="0"/>
          </a:p>
        </p:txBody>
      </p:sp>
      <p:sp>
        <p:nvSpPr>
          <p:cNvPr id="5" name="Rectangle 4"/>
          <p:cNvSpPr/>
          <p:nvPr/>
        </p:nvSpPr>
        <p:spPr>
          <a:xfrm>
            <a:off x="3939210" y="1311600"/>
            <a:ext cx="445666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6" name="Rectangle 5"/>
          <p:cNvSpPr/>
          <p:nvPr/>
        </p:nvSpPr>
        <p:spPr>
          <a:xfrm>
            <a:off x="3939211" y="2064067"/>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7" name="Rectangle 6"/>
          <p:cNvSpPr/>
          <p:nvPr/>
        </p:nvSpPr>
        <p:spPr>
          <a:xfrm>
            <a:off x="3939211" y="2812689"/>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
        <p:nvSpPr>
          <p:cNvPr id="8" name="Rectangle 7"/>
          <p:cNvSpPr/>
          <p:nvPr/>
        </p:nvSpPr>
        <p:spPr>
          <a:xfrm>
            <a:off x="3939211" y="3561310"/>
            <a:ext cx="5290231"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Tree>
    <p:extLst>
      <p:ext uri="{BB962C8B-B14F-4D97-AF65-F5344CB8AC3E}">
        <p14:creationId xmlns:p14="http://schemas.microsoft.com/office/powerpoint/2010/main" val="3239717052"/>
      </p:ext>
    </p:extLst>
  </p:cSld>
  <p:clrMapOvr>
    <a:masterClrMapping/>
  </p:clrMapOvr>
  <mc:AlternateContent xmlns:mc="http://schemas.openxmlformats.org/markup-compatibility/2006" xmlns:p14="http://schemas.microsoft.com/office/powerpoint/2010/main">
    <mc:Choice Requires="p14">
      <p:transition spd="slow" p14:dur="2000" advTm="59501"/>
    </mc:Choice>
    <mc:Fallback xmlns="">
      <p:transition spd="slow" advTm="5950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0F9B0-7455-1DCF-7796-A893440730DA}"/>
              </a:ext>
            </a:extLst>
          </p:cNvPr>
          <p:cNvSpPr>
            <a:spLocks noGrp="1"/>
          </p:cNvSpPr>
          <p:nvPr>
            <p:ph type="title"/>
          </p:nvPr>
        </p:nvSpPr>
        <p:spPr/>
        <p:txBody>
          <a:bodyPr/>
          <a:lstStyle/>
          <a:p>
            <a:r>
              <a:rPr lang="en-US" dirty="0"/>
              <a:t>Today: NLP and Model Interpretability</a:t>
            </a:r>
          </a:p>
        </p:txBody>
      </p:sp>
      <p:sp>
        <p:nvSpPr>
          <p:cNvPr id="3" name="Content Placeholder 2">
            <a:extLst>
              <a:ext uri="{FF2B5EF4-FFF2-40B4-BE49-F238E27FC236}">
                <a16:creationId xmlns:a16="http://schemas.microsoft.com/office/drawing/2014/main" id="{640A7A67-AC40-C30E-C46A-CE1E608900BC}"/>
              </a:ext>
            </a:extLst>
          </p:cNvPr>
          <p:cNvSpPr>
            <a:spLocks noGrp="1"/>
          </p:cNvSpPr>
          <p:nvPr>
            <p:ph idx="1"/>
          </p:nvPr>
        </p:nvSpPr>
        <p:spPr/>
        <p:txBody>
          <a:bodyPr/>
          <a:lstStyle/>
          <a:p>
            <a:r>
              <a:rPr lang="en-US" dirty="0"/>
              <a:t>What can natural language processing (NLP) do, and how is it relevant to clinical medicine?</a:t>
            </a:r>
          </a:p>
          <a:p>
            <a:endParaRPr lang="en-US" dirty="0"/>
          </a:p>
          <a:p>
            <a:r>
              <a:rPr lang="en-US" dirty="0"/>
              <a:t>How does NLP work?</a:t>
            </a:r>
          </a:p>
          <a:p>
            <a:pPr lvl="1"/>
            <a:r>
              <a:rPr lang="en-US" dirty="0"/>
              <a:t>Methods based on word </a:t>
            </a:r>
            <a:r>
              <a:rPr lang="en-US" i="1" dirty="0"/>
              <a:t>counts</a:t>
            </a:r>
            <a:r>
              <a:rPr lang="en-US" dirty="0"/>
              <a:t> (“bag of words”)</a:t>
            </a:r>
          </a:p>
          <a:p>
            <a:pPr lvl="1"/>
            <a:r>
              <a:rPr lang="en-US" dirty="0"/>
              <a:t>Methods based on word </a:t>
            </a:r>
            <a:r>
              <a:rPr lang="en-US" i="1" dirty="0"/>
              <a:t>vectors </a:t>
            </a:r>
            <a:r>
              <a:rPr lang="en-US" dirty="0"/>
              <a:t>(including deep neural networks)</a:t>
            </a:r>
            <a:endParaRPr lang="en-US" i="1" dirty="0"/>
          </a:p>
        </p:txBody>
      </p:sp>
    </p:spTree>
    <p:extLst>
      <p:ext uri="{BB962C8B-B14F-4D97-AF65-F5344CB8AC3E}">
        <p14:creationId xmlns:p14="http://schemas.microsoft.com/office/powerpoint/2010/main" val="105535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569C8-63B8-F7D6-BD0A-D57ECEA19E99}"/>
              </a:ext>
            </a:extLst>
          </p:cNvPr>
          <p:cNvSpPr>
            <a:spLocks noGrp="1"/>
          </p:cNvSpPr>
          <p:nvPr>
            <p:ph type="title"/>
          </p:nvPr>
        </p:nvSpPr>
        <p:spPr/>
        <p:txBody>
          <a:bodyPr/>
          <a:lstStyle/>
          <a:p>
            <a:r>
              <a:rPr lang="en-US" dirty="0"/>
              <a:t>What can today’s NLP do?</a:t>
            </a:r>
          </a:p>
        </p:txBody>
      </p:sp>
      <p:sp>
        <p:nvSpPr>
          <p:cNvPr id="3" name="Text Placeholder 2">
            <a:extLst>
              <a:ext uri="{FF2B5EF4-FFF2-40B4-BE49-F238E27FC236}">
                <a16:creationId xmlns:a16="http://schemas.microsoft.com/office/drawing/2014/main" id="{662F93A6-7A72-8F1D-3D39-FE4BACD4F5A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25252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169774"/>
            <a:ext cx="9144000" cy="650536"/>
          </a:xfrm>
        </p:spPr>
        <p:txBody>
          <a:bodyPr>
            <a:normAutofit/>
          </a:bodyPr>
          <a:lstStyle/>
          <a:p>
            <a:pPr algn="ctr"/>
            <a:r>
              <a:rPr lang="en-US" dirty="0"/>
              <a:t>Classification and Regression</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222163" y="1192373"/>
            <a:ext cx="262758" cy="3503469"/>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353480" y="3049301"/>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6434446" y="2845491"/>
            <a:ext cx="24080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6295900" y="2275900"/>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4219576" y="2541345"/>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3"/>
          <a:srcRect t="24185" r="12977" b="62214"/>
          <a:stretch/>
        </p:blipFill>
        <p:spPr>
          <a:xfrm>
            <a:off x="481365" y="2300553"/>
            <a:ext cx="3623912" cy="393889"/>
          </a:xfrm>
          <a:prstGeom prst="rect">
            <a:avLst/>
          </a:prstGeom>
        </p:spPr>
      </p:pic>
    </p:spTree>
    <p:extLst>
      <p:ext uri="{BB962C8B-B14F-4D97-AF65-F5344CB8AC3E}">
        <p14:creationId xmlns:p14="http://schemas.microsoft.com/office/powerpoint/2010/main" val="232858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4070" y="1089129"/>
            <a:ext cx="4920863" cy="2617899"/>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042" y="1964781"/>
            <a:ext cx="3020255" cy="2011490"/>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428285" y="861076"/>
            <a:ext cx="2715768" cy="923330"/>
          </a:xfrm>
          <a:prstGeom prst="rect">
            <a:avLst/>
          </a:prstGeom>
        </p:spPr>
        <p:txBody>
          <a:bodyPr wrap="square">
            <a:spAutoFit/>
          </a:bodyPr>
          <a:lstStyle/>
          <a:p>
            <a:pPr algn="ctr"/>
            <a:r>
              <a:rPr lang="en-US" sz="1350" b="1" dirty="0">
                <a:solidFill>
                  <a:srgbClr val="212326"/>
                </a:solidFill>
                <a:latin typeface="freight-sans-pro"/>
              </a:rPr>
              <a:t>Maternal Health </a:t>
            </a:r>
            <a:r>
              <a:rPr lang="en-US" sz="1350" b="1" dirty="0" err="1">
                <a:solidFill>
                  <a:srgbClr val="212326"/>
                </a:solidFill>
                <a:latin typeface="freight-sans-pro"/>
              </a:rPr>
              <a:t>HelpDesk</a:t>
            </a:r>
            <a:r>
              <a:rPr lang="en-US" sz="1350" b="1" dirty="0">
                <a:solidFill>
                  <a:srgbClr val="212326"/>
                </a:solidFill>
                <a:latin typeface="freight-sans-pro"/>
              </a:rPr>
              <a:t>:</a:t>
            </a:r>
          </a:p>
          <a:p>
            <a:pPr algn="ctr"/>
            <a:endParaRPr lang="en-US" sz="1350" b="1" dirty="0">
              <a:solidFill>
                <a:srgbClr val="212326"/>
              </a:solidFill>
              <a:latin typeface="freight-sans-pro"/>
            </a:endParaRPr>
          </a:p>
          <a:p>
            <a:pPr algn="ctr"/>
            <a:r>
              <a:rPr lang="en-US" sz="1350" b="1" dirty="0">
                <a:solidFill>
                  <a:srgbClr val="212326"/>
                </a:solidFill>
                <a:latin typeface="freight-sans-pro"/>
              </a:rPr>
              <a:t>2 million women connected to </a:t>
            </a:r>
            <a:r>
              <a:rPr lang="en-US" sz="1350" b="1" dirty="0" err="1">
                <a:solidFill>
                  <a:srgbClr val="212326"/>
                </a:solidFill>
                <a:latin typeface="freight-sans-pro"/>
              </a:rPr>
              <a:t>NDoH</a:t>
            </a:r>
            <a:r>
              <a:rPr lang="en-US" sz="1350" b="1" dirty="0">
                <a:solidFill>
                  <a:srgbClr val="212326"/>
                </a:solidFill>
                <a:latin typeface="freight-sans-pro"/>
              </a:rPr>
              <a:t> staff via SMS</a:t>
            </a:r>
            <a:endParaRPr lang="en-US" sz="1350" dirty="0">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7299203" y="3707029"/>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523401" y="4184934"/>
            <a:ext cx="6131935" cy="461665"/>
          </a:xfrm>
          <a:prstGeom prst="rect">
            <a:avLst/>
          </a:prstGeom>
          <a:noFill/>
        </p:spPr>
        <p:txBody>
          <a:bodyPr wrap="none" rtlCol="0">
            <a:spAutoFit/>
          </a:bodyPr>
          <a:lstStyle/>
          <a:p>
            <a:r>
              <a:rPr lang="en-US" sz="24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A5650E-D03F-4C4B-BC74-1688B5209B47}"/>
              </a:ext>
            </a:extLst>
          </p:cNvPr>
          <p:cNvPicPr>
            <a:picLocks noChangeAspect="1"/>
          </p:cNvPicPr>
          <p:nvPr/>
        </p:nvPicPr>
        <p:blipFill rotWithShape="1">
          <a:blip r:embed="rId3"/>
          <a:srcRect l="7106" t="5333" r="8248" b="70311"/>
          <a:stretch/>
        </p:blipFill>
        <p:spPr>
          <a:xfrm>
            <a:off x="4114800" y="91441"/>
            <a:ext cx="4921758" cy="1861253"/>
          </a:xfrm>
          <a:prstGeom prst="rect">
            <a:avLst/>
          </a:prstGeom>
          <a:ln>
            <a:solidFill>
              <a:schemeClr val="tx1"/>
            </a:solidFill>
          </a:ln>
        </p:spPr>
      </p:pic>
      <p:sp>
        <p:nvSpPr>
          <p:cNvPr id="7" name="Title 1">
            <a:extLst>
              <a:ext uri="{FF2B5EF4-FFF2-40B4-BE49-F238E27FC236}">
                <a16:creationId xmlns:a16="http://schemas.microsoft.com/office/drawing/2014/main" id="{CB833CE4-E42C-B849-A3E6-D30F660548D2}"/>
              </a:ext>
            </a:extLst>
          </p:cNvPr>
          <p:cNvSpPr>
            <a:spLocks noGrp="1"/>
          </p:cNvSpPr>
          <p:nvPr>
            <p:ph type="title"/>
          </p:nvPr>
        </p:nvSpPr>
        <p:spPr>
          <a:xfrm>
            <a:off x="107442" y="308597"/>
            <a:ext cx="3815334" cy="1426940"/>
          </a:xfrm>
        </p:spPr>
        <p:txBody>
          <a:bodyPr>
            <a:normAutofit fontScale="90000"/>
          </a:bodyPr>
          <a:lstStyle/>
          <a:p>
            <a:r>
              <a:rPr lang="en-US" sz="2800" dirty="0"/>
              <a:t>Why use clinical notes?</a:t>
            </a:r>
            <a:br>
              <a:rPr lang="en-US" sz="2800" dirty="0"/>
            </a:br>
            <a:br>
              <a:rPr lang="en-US" sz="2800" dirty="0"/>
            </a:br>
            <a:r>
              <a:rPr lang="en-US" sz="2200" dirty="0"/>
              <a:t>Notes &gt;&gt; structured data for identifying diseases, procedures</a:t>
            </a:r>
            <a:endParaRPr lang="en-US" sz="2800" dirty="0"/>
          </a:p>
        </p:txBody>
      </p:sp>
      <p:pic>
        <p:nvPicPr>
          <p:cNvPr id="8" name="Picture 7">
            <a:extLst>
              <a:ext uri="{FF2B5EF4-FFF2-40B4-BE49-F238E27FC236}">
                <a16:creationId xmlns:a16="http://schemas.microsoft.com/office/drawing/2014/main" id="{B52C8493-527D-2145-8762-E61E61043D87}"/>
              </a:ext>
            </a:extLst>
          </p:cNvPr>
          <p:cNvPicPr>
            <a:picLocks noChangeAspect="1"/>
          </p:cNvPicPr>
          <p:nvPr/>
        </p:nvPicPr>
        <p:blipFill rotWithShape="1">
          <a:blip r:embed="rId4"/>
          <a:srcRect l="7549" t="6577" r="7510" b="68889"/>
          <a:stretch/>
        </p:blipFill>
        <p:spPr>
          <a:xfrm>
            <a:off x="614654" y="2047617"/>
            <a:ext cx="7914692" cy="3004444"/>
          </a:xfrm>
          <a:prstGeom prst="rect">
            <a:avLst/>
          </a:prstGeom>
        </p:spPr>
      </p:pic>
    </p:spTree>
    <p:extLst>
      <p:ext uri="{BB962C8B-B14F-4D97-AF65-F5344CB8AC3E}">
        <p14:creationId xmlns:p14="http://schemas.microsoft.com/office/powerpoint/2010/main" val="936913299"/>
      </p:ext>
    </p:extLst>
  </p:cSld>
  <p:clrMapOvr>
    <a:masterClrMapping/>
  </p:clrMapOvr>
  <mc:AlternateContent xmlns:mc="http://schemas.openxmlformats.org/markup-compatibility/2006" xmlns:p14="http://schemas.microsoft.com/office/powerpoint/2010/main">
    <mc:Choice Requires="p14">
      <p:transition spd="slow" p14:dur="2000" advTm="95022"/>
    </mc:Choice>
    <mc:Fallback xmlns="">
      <p:transition spd="slow" advTm="95022"/>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56.4"/>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20C20ED-7DC6-FA46-9DC3-473E7616BF38}">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12922</TotalTime>
  <Words>4306</Words>
  <Application>Microsoft Macintosh PowerPoint</Application>
  <PresentationFormat>On-screen Show (16:9)</PresentationFormat>
  <Paragraphs>701</Paragraphs>
  <Slides>46</Slides>
  <Notes>36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Arial</vt:lpstr>
      <vt:lpstr>Calibri</vt:lpstr>
      <vt:lpstr>Calibri Light</vt:lpstr>
      <vt:lpstr>Cambria Math</vt:lpstr>
      <vt:lpstr>Courier New</vt:lpstr>
      <vt:lpstr>freight-sans-pro</vt:lpstr>
      <vt:lpstr>Helvetica Neue</vt:lpstr>
      <vt:lpstr>Lato</vt:lpstr>
      <vt:lpstr>Lato Regular</vt:lpstr>
      <vt:lpstr>Times New Roman</vt:lpstr>
      <vt:lpstr>1_Office Theme</vt:lpstr>
      <vt:lpstr>2_Office Theme</vt:lpstr>
      <vt:lpstr>Intro to Natural Language Processing for Clinical Text </vt:lpstr>
      <vt:lpstr>Predictive models for tabular data</vt:lpstr>
      <vt:lpstr>CNNs: predictive models for image data</vt:lpstr>
      <vt:lpstr>NLP: predictive models for text data</vt:lpstr>
      <vt:lpstr>Today: NLP and Model Interpretability</vt:lpstr>
      <vt:lpstr>What can today’s NLP do?</vt:lpstr>
      <vt:lpstr>Classification and Regression</vt:lpstr>
      <vt:lpstr>Case Study: SMS Triage for Global Maternal Health</vt:lpstr>
      <vt:lpstr>Why use clinical notes?  Notes &gt;&gt; structured data for identifying diseases, procedures</vt:lpstr>
      <vt:lpstr>Text Translation</vt:lpstr>
      <vt:lpstr>Text Translation --&gt; De-Identify Notes</vt:lpstr>
      <vt:lpstr>Question Answering</vt:lpstr>
      <vt:lpstr>Question Answering --&gt; Query the EHR</vt:lpstr>
      <vt:lpstr>Automatic Image Captioning</vt:lpstr>
      <vt:lpstr>Automatic Image Captioning --&gt; annotate imaging</vt:lpstr>
      <vt:lpstr>PowerPoint Presentation</vt:lpstr>
      <vt:lpstr>PowerPoint Presentation</vt:lpstr>
      <vt:lpstr>Are all tasks special cases of text generation?</vt:lpstr>
      <vt:lpstr>Are all tasks special cases of text generation?</vt:lpstr>
      <vt:lpstr>Are all tasks special cases of text generation?</vt:lpstr>
      <vt:lpstr>How do we make predictions from text?</vt:lpstr>
      <vt:lpstr>A Simple Predictive Model: ICU Mortality</vt:lpstr>
      <vt:lpstr>Training Set (Historical Data)</vt:lpstr>
      <vt:lpstr>Making Predictions for New x</vt:lpstr>
      <vt:lpstr>Case Study: SMS Triage for Global Maternal Health</vt:lpstr>
      <vt:lpstr>This time, our training data is text</vt:lpstr>
      <vt:lpstr>We need numbers, not words</vt:lpstr>
      <vt:lpstr>First try: count words in each SMS Step 1: Define a vocabulary of words</vt:lpstr>
      <vt:lpstr>Step 2: count how many times each vocabulary word appears in a given SMS</vt:lpstr>
      <vt:lpstr>Step 2: count how many times each vocabulary word appears in a given SMS</vt:lpstr>
      <vt:lpstr>Note that word order does not matter!</vt:lpstr>
      <vt:lpstr>A “bag of words”</vt:lpstr>
      <vt:lpstr>Now we can use logistic regression.</vt:lpstr>
      <vt:lpstr>Variations on count-based feature extraction</vt:lpstr>
      <vt:lpstr>Strengths and Weaknesses</vt:lpstr>
      <vt:lpstr>Summary</vt:lpstr>
      <vt:lpstr>Other text processing details</vt:lpstr>
      <vt:lpstr>Count 1- and 2-grams in each SMS (i.e. extend vocabulary to include 2-word phrases)</vt:lpstr>
      <vt:lpstr>n-grams can be very helpful!</vt:lpstr>
      <vt:lpstr>n-grams can be very helpful!</vt:lpstr>
      <vt:lpstr>Variations on counting: term frequency</vt:lpstr>
      <vt:lpstr>Variations on counting: term frequency</vt:lpstr>
      <vt:lpstr>Variations on counting: inverse document frequency</vt:lpstr>
      <vt:lpstr>Variations on counting: inverse document frequency</vt:lpstr>
      <vt:lpstr>term frequency-inverse document frequency (tf-idf)</vt:lpstr>
      <vt:lpstr>Preprocessing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Carlson, Ph.D.</dc:creator>
  <cp:lastModifiedBy>Matthew Engelhard, M.D., Ph.D.</cp:lastModifiedBy>
  <cp:revision>384</cp:revision>
  <cp:lastPrinted>2018-06-22T18:27:38Z</cp:lastPrinted>
  <dcterms:created xsi:type="dcterms:W3CDTF">2018-06-03T14:52:22Z</dcterms:created>
  <dcterms:modified xsi:type="dcterms:W3CDTF">2023-06-21T21:19:41Z</dcterms:modified>
</cp:coreProperties>
</file>